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60" r:id="rId3"/>
    <p:sldMasterId id="2147483664" r:id="rId4"/>
  </p:sldMasterIdLst>
  <p:notesMasterIdLst>
    <p:notesMasterId r:id="rId25"/>
  </p:notesMasterIdLst>
  <p:sldIdLst>
    <p:sldId id="256" r:id="rId5"/>
    <p:sldId id="257" r:id="rId6"/>
    <p:sldId id="258" r:id="rId7"/>
    <p:sldId id="300" r:id="rId8"/>
    <p:sldId id="301" r:id="rId9"/>
    <p:sldId id="261" r:id="rId10"/>
    <p:sldId id="262" r:id="rId11"/>
    <p:sldId id="263" r:id="rId12"/>
    <p:sldId id="302" r:id="rId13"/>
    <p:sldId id="265" r:id="rId14"/>
    <p:sldId id="294" r:id="rId15"/>
    <p:sldId id="293" r:id="rId16"/>
    <p:sldId id="296" r:id="rId17"/>
    <p:sldId id="284" r:id="rId18"/>
    <p:sldId id="292" r:id="rId19"/>
    <p:sldId id="275" r:id="rId20"/>
    <p:sldId id="277" r:id="rId21"/>
    <p:sldId id="278" r:id="rId22"/>
    <p:sldId id="280" r:id="rId23"/>
    <p:sldId id="281" r:id="rId24"/>
  </p:sldIdLst>
  <p:sldSz cx="11525250" cy="6483350"/>
  <p:notesSz cx="6858000" cy="9144000"/>
  <p:defaultTextStyle>
    <a:defPPr>
      <a:defRPr lang="en-US"/>
    </a:defPPr>
    <a:lvl1pPr marL="0" algn="l" defTabSz="432100" rtl="0" eaLnBrk="1" latinLnBrk="0" hangingPunct="1">
      <a:defRPr sz="1700" kern="1200">
        <a:solidFill>
          <a:schemeClr val="tx1"/>
        </a:solidFill>
        <a:latin typeface="+mn-lt"/>
        <a:ea typeface="+mn-ea"/>
        <a:cs typeface="+mn-cs"/>
      </a:defRPr>
    </a:lvl1pPr>
    <a:lvl2pPr marL="432100" algn="l" defTabSz="432100" rtl="0" eaLnBrk="1" latinLnBrk="0" hangingPunct="1">
      <a:defRPr sz="1700" kern="1200">
        <a:solidFill>
          <a:schemeClr val="tx1"/>
        </a:solidFill>
        <a:latin typeface="+mn-lt"/>
        <a:ea typeface="+mn-ea"/>
        <a:cs typeface="+mn-cs"/>
      </a:defRPr>
    </a:lvl2pPr>
    <a:lvl3pPr marL="864199" algn="l" defTabSz="432100" rtl="0" eaLnBrk="1" latinLnBrk="0" hangingPunct="1">
      <a:defRPr sz="1700" kern="1200">
        <a:solidFill>
          <a:schemeClr val="tx1"/>
        </a:solidFill>
        <a:latin typeface="+mn-lt"/>
        <a:ea typeface="+mn-ea"/>
        <a:cs typeface="+mn-cs"/>
      </a:defRPr>
    </a:lvl3pPr>
    <a:lvl4pPr marL="1296299" algn="l" defTabSz="432100" rtl="0" eaLnBrk="1" latinLnBrk="0" hangingPunct="1">
      <a:defRPr sz="1700" kern="1200">
        <a:solidFill>
          <a:schemeClr val="tx1"/>
        </a:solidFill>
        <a:latin typeface="+mn-lt"/>
        <a:ea typeface="+mn-ea"/>
        <a:cs typeface="+mn-cs"/>
      </a:defRPr>
    </a:lvl4pPr>
    <a:lvl5pPr marL="1728399" algn="l" defTabSz="432100" rtl="0" eaLnBrk="1" latinLnBrk="0" hangingPunct="1">
      <a:defRPr sz="1700" kern="1200">
        <a:solidFill>
          <a:schemeClr val="tx1"/>
        </a:solidFill>
        <a:latin typeface="+mn-lt"/>
        <a:ea typeface="+mn-ea"/>
        <a:cs typeface="+mn-cs"/>
      </a:defRPr>
    </a:lvl5pPr>
    <a:lvl6pPr marL="2160499" algn="l" defTabSz="432100" rtl="0" eaLnBrk="1" latinLnBrk="0" hangingPunct="1">
      <a:defRPr sz="1700" kern="1200">
        <a:solidFill>
          <a:schemeClr val="tx1"/>
        </a:solidFill>
        <a:latin typeface="+mn-lt"/>
        <a:ea typeface="+mn-ea"/>
        <a:cs typeface="+mn-cs"/>
      </a:defRPr>
    </a:lvl6pPr>
    <a:lvl7pPr marL="2592598" algn="l" defTabSz="432100" rtl="0" eaLnBrk="1" latinLnBrk="0" hangingPunct="1">
      <a:defRPr sz="1700" kern="1200">
        <a:solidFill>
          <a:schemeClr val="tx1"/>
        </a:solidFill>
        <a:latin typeface="+mn-lt"/>
        <a:ea typeface="+mn-ea"/>
        <a:cs typeface="+mn-cs"/>
      </a:defRPr>
    </a:lvl7pPr>
    <a:lvl8pPr marL="3024698" algn="l" defTabSz="432100" rtl="0" eaLnBrk="1" latinLnBrk="0" hangingPunct="1">
      <a:defRPr sz="1700" kern="1200">
        <a:solidFill>
          <a:schemeClr val="tx1"/>
        </a:solidFill>
        <a:latin typeface="+mn-lt"/>
        <a:ea typeface="+mn-ea"/>
        <a:cs typeface="+mn-cs"/>
      </a:defRPr>
    </a:lvl8pPr>
    <a:lvl9pPr marL="3456798" algn="l" defTabSz="43210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6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EAEAEA"/>
    <a:srgbClr val="0021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autoAdjust="0"/>
    <p:restoredTop sz="91512" autoAdjust="0"/>
  </p:normalViewPr>
  <p:slideViewPr>
    <p:cSldViewPr snapToGrid="0" snapToObjects="1">
      <p:cViewPr varScale="1">
        <p:scale>
          <a:sx n="71" d="100"/>
          <a:sy n="71" d="100"/>
        </p:scale>
        <p:origin x="792" y="54"/>
      </p:cViewPr>
      <p:guideLst>
        <p:guide orient="horz" pos="2042"/>
        <p:guide pos="3631"/>
      </p:guideLst>
    </p:cSldViewPr>
  </p:slideViewPr>
  <p:notesTextViewPr>
    <p:cViewPr>
      <p:scale>
        <a:sx n="100" d="100"/>
        <a:sy n="100" d="100"/>
      </p:scale>
      <p:origin x="0" y="0"/>
    </p:cViewPr>
  </p:notesText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22096-0F87-4D11-BA9A-18382657269E}" type="doc">
      <dgm:prSet loTypeId="urn:microsoft.com/office/officeart/2005/8/layout/hProcess9" loCatId="process" qsTypeId="urn:microsoft.com/office/officeart/2005/8/quickstyle/simple1" qsCatId="simple" csTypeId="urn:microsoft.com/office/officeart/2005/8/colors/colorful1" csCatId="colorful" phldr="1"/>
      <dgm:spPr/>
    </dgm:pt>
    <dgm:pt modelId="{735CF333-836B-43DB-BA56-DB845B726103}">
      <dgm:prSet phldrT="[Text]"/>
      <dgm:spPr/>
      <dgm:t>
        <a:bodyPr/>
        <a:lstStyle/>
        <a:p>
          <a:r>
            <a:rPr lang="en-US" dirty="0"/>
            <a:t> All assigned researcher’s</a:t>
          </a:r>
          <a:r>
            <a:rPr lang="en-GB" dirty="0"/>
            <a:t> will receive an email once a patient has provided baseline</a:t>
          </a:r>
          <a:endParaRPr lang="en-US" dirty="0"/>
        </a:p>
      </dgm:t>
    </dgm:pt>
    <dgm:pt modelId="{D15F9CF7-48B1-47B4-B9E5-450F79008C91}" type="parTrans" cxnId="{A88EC63A-4505-4790-9FA2-850C578A6E69}">
      <dgm:prSet/>
      <dgm:spPr/>
      <dgm:t>
        <a:bodyPr/>
        <a:lstStyle/>
        <a:p>
          <a:endParaRPr lang="en-US"/>
        </a:p>
      </dgm:t>
    </dgm:pt>
    <dgm:pt modelId="{8B689CE1-4B5A-4A68-9C95-37C7DCF774B1}" type="sibTrans" cxnId="{A88EC63A-4505-4790-9FA2-850C578A6E69}">
      <dgm:prSet/>
      <dgm:spPr/>
      <dgm:t>
        <a:bodyPr/>
        <a:lstStyle/>
        <a:p>
          <a:endParaRPr lang="en-US"/>
        </a:p>
      </dgm:t>
    </dgm:pt>
    <dgm:pt modelId="{9E018FB9-500C-4826-A277-C273C3DB9DCE}">
      <dgm:prSet phldrT="[Text]"/>
      <dgm:spPr/>
      <dgm:t>
        <a:bodyPr/>
        <a:lstStyle/>
        <a:p>
          <a:r>
            <a:rPr lang="en-GB" dirty="0"/>
            <a:t>Please follow the email link and log in to </a:t>
          </a:r>
          <a:r>
            <a:rPr lang="en-GB" b="1" dirty="0" smtClean="0"/>
            <a:t>Sentry/Secure</a:t>
          </a:r>
          <a:r>
            <a:rPr lang="en-GB" dirty="0" smtClean="0"/>
            <a:t> </a:t>
          </a:r>
          <a:r>
            <a:rPr lang="en-GB" dirty="0"/>
            <a:t>and confirm whether the patient is eligible to take part in the study.</a:t>
          </a:r>
          <a:endParaRPr lang="en-US" dirty="0"/>
        </a:p>
      </dgm:t>
    </dgm:pt>
    <dgm:pt modelId="{26BF7421-4E9A-48FE-A1BE-7F24FF43F7A0}" type="parTrans" cxnId="{60FD0159-157B-4A3E-9762-A4B29518577C}">
      <dgm:prSet/>
      <dgm:spPr/>
      <dgm:t>
        <a:bodyPr/>
        <a:lstStyle/>
        <a:p>
          <a:endParaRPr lang="en-US"/>
        </a:p>
      </dgm:t>
    </dgm:pt>
    <dgm:pt modelId="{205958DE-FFEF-456B-B21B-CDFAD254029B}" type="sibTrans" cxnId="{60FD0159-157B-4A3E-9762-A4B29518577C}">
      <dgm:prSet/>
      <dgm:spPr/>
      <dgm:t>
        <a:bodyPr/>
        <a:lstStyle/>
        <a:p>
          <a:endParaRPr lang="en-US"/>
        </a:p>
      </dgm:t>
    </dgm:pt>
    <dgm:pt modelId="{93EA7A12-B145-49F6-97B3-CE4DF9F42EA9}" type="pres">
      <dgm:prSet presAssocID="{8F322096-0F87-4D11-BA9A-18382657269E}" presName="CompostProcess" presStyleCnt="0">
        <dgm:presLayoutVars>
          <dgm:dir/>
          <dgm:resizeHandles val="exact"/>
        </dgm:presLayoutVars>
      </dgm:prSet>
      <dgm:spPr/>
    </dgm:pt>
    <dgm:pt modelId="{D42345CA-C610-47A0-A273-8DD0A9C826F8}" type="pres">
      <dgm:prSet presAssocID="{8F322096-0F87-4D11-BA9A-18382657269E}" presName="arrow" presStyleLbl="bgShp" presStyleIdx="0" presStyleCnt="1" custScaleX="113145" custLinFactNeighborX="-6323"/>
      <dgm:spPr/>
    </dgm:pt>
    <dgm:pt modelId="{A55C6028-0399-41B3-8857-F30FCED75C44}" type="pres">
      <dgm:prSet presAssocID="{8F322096-0F87-4D11-BA9A-18382657269E}" presName="linearProcess" presStyleCnt="0"/>
      <dgm:spPr/>
    </dgm:pt>
    <dgm:pt modelId="{4FBBE622-6D07-4B75-AF44-11663EF5EA75}" type="pres">
      <dgm:prSet presAssocID="{735CF333-836B-43DB-BA56-DB845B726103}" presName="textNode" presStyleLbl="node1" presStyleIdx="0" presStyleCnt="2" custAng="0" custScaleX="52138" custScaleY="84465" custLinFactX="6081" custLinFactNeighborX="100000" custLinFactNeighborY="-151">
        <dgm:presLayoutVars>
          <dgm:bulletEnabled val="1"/>
        </dgm:presLayoutVars>
      </dgm:prSet>
      <dgm:spPr/>
      <dgm:t>
        <a:bodyPr/>
        <a:lstStyle/>
        <a:p>
          <a:endParaRPr lang="en-US"/>
        </a:p>
      </dgm:t>
    </dgm:pt>
    <dgm:pt modelId="{6813E1DA-8855-434A-B125-A79E2CCB1E6D}" type="pres">
      <dgm:prSet presAssocID="{8B689CE1-4B5A-4A68-9C95-37C7DCF774B1}" presName="sibTrans" presStyleCnt="0"/>
      <dgm:spPr/>
    </dgm:pt>
    <dgm:pt modelId="{CDF4D3F7-5156-4CC1-979C-B786B259077C}" type="pres">
      <dgm:prSet presAssocID="{9E018FB9-500C-4826-A277-C273C3DB9DCE}" presName="textNode" presStyleLbl="node1" presStyleIdx="1" presStyleCnt="2" custScaleX="49501" custScaleY="84474" custLinFactX="12493" custLinFactNeighborX="100000" custLinFactNeighborY="0">
        <dgm:presLayoutVars>
          <dgm:bulletEnabled val="1"/>
        </dgm:presLayoutVars>
      </dgm:prSet>
      <dgm:spPr/>
      <dgm:t>
        <a:bodyPr/>
        <a:lstStyle/>
        <a:p>
          <a:endParaRPr lang="en-US"/>
        </a:p>
      </dgm:t>
    </dgm:pt>
  </dgm:ptLst>
  <dgm:cxnLst>
    <dgm:cxn modelId="{A88EC63A-4505-4790-9FA2-850C578A6E69}" srcId="{8F322096-0F87-4D11-BA9A-18382657269E}" destId="{735CF333-836B-43DB-BA56-DB845B726103}" srcOrd="0" destOrd="0" parTransId="{D15F9CF7-48B1-47B4-B9E5-450F79008C91}" sibTransId="{8B689CE1-4B5A-4A68-9C95-37C7DCF774B1}"/>
    <dgm:cxn modelId="{34A2D013-DC69-402A-B221-F980B0A9A557}" type="presOf" srcId="{735CF333-836B-43DB-BA56-DB845B726103}" destId="{4FBBE622-6D07-4B75-AF44-11663EF5EA75}" srcOrd="0" destOrd="0" presId="urn:microsoft.com/office/officeart/2005/8/layout/hProcess9"/>
    <dgm:cxn modelId="{8D63081E-805F-4D22-831B-C5305CD2B165}" type="presOf" srcId="{9E018FB9-500C-4826-A277-C273C3DB9DCE}" destId="{CDF4D3F7-5156-4CC1-979C-B786B259077C}" srcOrd="0" destOrd="0" presId="urn:microsoft.com/office/officeart/2005/8/layout/hProcess9"/>
    <dgm:cxn modelId="{60FD0159-157B-4A3E-9762-A4B29518577C}" srcId="{8F322096-0F87-4D11-BA9A-18382657269E}" destId="{9E018FB9-500C-4826-A277-C273C3DB9DCE}" srcOrd="1" destOrd="0" parTransId="{26BF7421-4E9A-48FE-A1BE-7F24FF43F7A0}" sibTransId="{205958DE-FFEF-456B-B21B-CDFAD254029B}"/>
    <dgm:cxn modelId="{49677CC3-5AB4-4E77-9BD9-0F74F29B2BD4}" type="presOf" srcId="{8F322096-0F87-4D11-BA9A-18382657269E}" destId="{93EA7A12-B145-49F6-97B3-CE4DF9F42EA9}" srcOrd="0" destOrd="0" presId="urn:microsoft.com/office/officeart/2005/8/layout/hProcess9"/>
    <dgm:cxn modelId="{DBCF1F3E-9DEC-4E6F-B81C-BEF6E5841576}" type="presParOf" srcId="{93EA7A12-B145-49F6-97B3-CE4DF9F42EA9}" destId="{D42345CA-C610-47A0-A273-8DD0A9C826F8}" srcOrd="0" destOrd="0" presId="urn:microsoft.com/office/officeart/2005/8/layout/hProcess9"/>
    <dgm:cxn modelId="{920E6C7D-EBCB-4BA4-995D-B50FFA43CD69}" type="presParOf" srcId="{93EA7A12-B145-49F6-97B3-CE4DF9F42EA9}" destId="{A55C6028-0399-41B3-8857-F30FCED75C44}" srcOrd="1" destOrd="0" presId="urn:microsoft.com/office/officeart/2005/8/layout/hProcess9"/>
    <dgm:cxn modelId="{3DB64E1F-31E2-4015-BD30-87588F83A3EF}" type="presParOf" srcId="{A55C6028-0399-41B3-8857-F30FCED75C44}" destId="{4FBBE622-6D07-4B75-AF44-11663EF5EA75}" srcOrd="0" destOrd="0" presId="urn:microsoft.com/office/officeart/2005/8/layout/hProcess9"/>
    <dgm:cxn modelId="{9E0D8EBA-AEF8-4316-88F2-1EEE2DFC0651}" type="presParOf" srcId="{A55C6028-0399-41B3-8857-F30FCED75C44}" destId="{6813E1DA-8855-434A-B125-A79E2CCB1E6D}" srcOrd="1" destOrd="0" presId="urn:microsoft.com/office/officeart/2005/8/layout/hProcess9"/>
    <dgm:cxn modelId="{14DED848-0328-4561-8BF1-62F6EBEB876A}" type="presParOf" srcId="{A55C6028-0399-41B3-8857-F30FCED75C44}" destId="{CDF4D3F7-5156-4CC1-979C-B786B259077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45CA-C610-47A0-A273-8DD0A9C826F8}">
      <dsp:nvSpPr>
        <dsp:cNvPr id="0" name=""/>
        <dsp:cNvSpPr/>
      </dsp:nvSpPr>
      <dsp:spPr>
        <a:xfrm>
          <a:off x="0" y="0"/>
          <a:ext cx="9655126" cy="5055167"/>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BBE622-6D07-4B75-AF44-11663EF5EA75}">
      <dsp:nvSpPr>
        <dsp:cNvPr id="0" name=""/>
        <dsp:cNvSpPr/>
      </dsp:nvSpPr>
      <dsp:spPr>
        <a:xfrm>
          <a:off x="3618908" y="1670560"/>
          <a:ext cx="1906632" cy="170793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 All assigned researcher’s</a:t>
          </a:r>
          <a:r>
            <a:rPr lang="en-GB" sz="1400" kern="1200" dirty="0"/>
            <a:t> will receive an email once a patient has provided baseline</a:t>
          </a:r>
          <a:endParaRPr lang="en-US" sz="1400" kern="1200" dirty="0"/>
        </a:p>
      </dsp:txBody>
      <dsp:txXfrm>
        <a:off x="3702283" y="1753935"/>
        <a:ext cx="1739882" cy="1541188"/>
      </dsp:txXfrm>
    </dsp:sp>
    <dsp:sp modelId="{CDF4D3F7-5156-4CC1-979C-B786B259077C}">
      <dsp:nvSpPr>
        <dsp:cNvPr id="0" name=""/>
        <dsp:cNvSpPr/>
      </dsp:nvSpPr>
      <dsp:spPr>
        <a:xfrm>
          <a:off x="6230613" y="1673523"/>
          <a:ext cx="1810199" cy="17081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dirty="0"/>
            <a:t>Please follow the email link and log in to </a:t>
          </a:r>
          <a:r>
            <a:rPr lang="en-GB" sz="1400" b="1" kern="1200" dirty="0" smtClean="0"/>
            <a:t>Sentry/Secure</a:t>
          </a:r>
          <a:r>
            <a:rPr lang="en-GB" sz="1400" kern="1200" dirty="0" smtClean="0"/>
            <a:t> </a:t>
          </a:r>
          <a:r>
            <a:rPr lang="en-GB" sz="1400" kern="1200" dirty="0"/>
            <a:t>and confirm whether the patient is eligible to take part in the study.</a:t>
          </a:r>
          <a:endParaRPr lang="en-US" sz="1400" kern="1200" dirty="0"/>
        </a:p>
      </dsp:txBody>
      <dsp:txXfrm>
        <a:off x="6313997" y="1756907"/>
        <a:ext cx="1643431" cy="154135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10402B-2196-4C6E-9A3C-8841FEE39740}" type="datetimeFigureOut">
              <a:rPr lang="en-GB" smtClean="0"/>
              <a:t>25/03/2021</a:t>
            </a:fld>
            <a:endParaRPr lang="en-GB"/>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9FF4C-48FC-4863-BBC4-308206D6F2E9}" type="slidenum">
              <a:rPr lang="en-GB" smtClean="0"/>
              <a:t>‹#›</a:t>
            </a:fld>
            <a:endParaRPr lang="en-GB"/>
          </a:p>
        </p:txBody>
      </p:sp>
    </p:spTree>
    <p:extLst>
      <p:ext uri="{BB962C8B-B14F-4D97-AF65-F5344CB8AC3E}">
        <p14:creationId xmlns:p14="http://schemas.microsoft.com/office/powerpoint/2010/main" val="64222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D9FF4C-48FC-4863-BBC4-308206D6F2E9}" type="slidenum">
              <a:rPr lang="en-GB" smtClean="0"/>
              <a:t>5</a:t>
            </a:fld>
            <a:endParaRPr lang="en-GB"/>
          </a:p>
        </p:txBody>
      </p:sp>
    </p:spTree>
    <p:extLst>
      <p:ext uri="{BB962C8B-B14F-4D97-AF65-F5344CB8AC3E}">
        <p14:creationId xmlns:p14="http://schemas.microsoft.com/office/powerpoint/2010/main" val="2120886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71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735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90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888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29523A6B-9077-41E9-BC1C-2E56DA2D9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C3C90A40-445B-4078-84F6-7F398169CA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2116942618"/>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F85E46A7-F3F1-493B-A6E2-2863EE62F6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87511A92-F34C-489C-83AD-4601F02C41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1048086005"/>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chemeClr val="bg1">
              <a:lumMod val="85000"/>
            </a:schemeClr>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40383485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
        <p:nvSpPr>
          <p:cNvPr id="5" name="Rectangle 4">
            <a:extLst>
              <a:ext uri="{FF2B5EF4-FFF2-40B4-BE49-F238E27FC236}">
                <a16:creationId xmlns:a16="http://schemas.microsoft.com/office/drawing/2014/main" id="{75241E2E-BF1D-4781-8F87-A4119B080108}"/>
              </a:ext>
            </a:extLst>
          </p:cNvPr>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spTree>
    <p:extLst>
      <p:ext uri="{BB962C8B-B14F-4D97-AF65-F5344CB8AC3E}">
        <p14:creationId xmlns:p14="http://schemas.microsoft.com/office/powerpoint/2010/main" val="4021257167"/>
      </p:ext>
    </p:extLst>
  </p:cSld>
  <p:clrMap bg1="lt1" tx1="dk1" bg2="lt2" tx2="dk2" accent1="accent1" accent2="accent2" accent3="accent3" accent4="accent4" accent5="accent5" accent6="accent6" hlink="hlink" folHlink="folHlink"/>
  <p:sldLayoutIdLst>
    <p:sldLayoutId id="2147483665"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hyperlink" Target="mailto:principle@phc.ox.ac.uk" TargetMode="External"/><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hyperlink" Target="https://secure.phc.ox.ac.uk/sentry/login" TargetMode="External"/><Relationship Id="rId2" Type="http://schemas.openxmlformats.org/officeDocument/2006/relationships/hyperlink" Target="https://sentry.phc.ox.ac.uk/sentry/login"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3787" y="1074994"/>
            <a:ext cx="7569099" cy="4960461"/>
          </a:xfrm>
          <a:prstGeom prst="rect">
            <a:avLst/>
          </a:prstGeom>
          <a:solidFill>
            <a:srgbClr val="FFFFFF">
              <a:alpha val="25098"/>
            </a:srgbClr>
          </a:solidFill>
        </p:spPr>
        <p:txBody>
          <a:bodyPr wrap="square" rtlCol="0">
            <a:spAutoFit/>
          </a:bodyPr>
          <a:lstStyle/>
          <a:p>
            <a:r>
              <a:rPr lang="en-US" sz="6600" dirty="0">
                <a:solidFill>
                  <a:schemeClr val="bg1"/>
                </a:solidFill>
                <a:latin typeface="Arial" panose="020B0604020202020204" pitchFamily="34" charset="0"/>
                <a:cs typeface="Arial" panose="020B0604020202020204" pitchFamily="34" charset="0"/>
              </a:rPr>
              <a:t>PRINCIPLE study</a:t>
            </a:r>
          </a:p>
          <a:p>
            <a:r>
              <a:rPr lang="en-GB" sz="3600" dirty="0">
                <a:solidFill>
                  <a:schemeClr val="bg1"/>
                </a:solidFill>
              </a:rPr>
              <a:t>Platform Randomised trial of </a:t>
            </a:r>
            <a:r>
              <a:rPr lang="en-GB" sz="3600" dirty="0" err="1">
                <a:solidFill>
                  <a:schemeClr val="bg1"/>
                </a:solidFill>
              </a:rPr>
              <a:t>INterventions</a:t>
            </a:r>
            <a:r>
              <a:rPr lang="en-GB" sz="3600" dirty="0">
                <a:solidFill>
                  <a:schemeClr val="bg1"/>
                </a:solidFill>
              </a:rPr>
              <a:t> against COVID-19 In older </a:t>
            </a:r>
            <a:r>
              <a:rPr lang="en-GB" sz="3600" dirty="0" err="1">
                <a:solidFill>
                  <a:schemeClr val="bg1"/>
                </a:solidFill>
              </a:rPr>
              <a:t>peoPLE</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a:p>
            <a:pPr>
              <a:spcBef>
                <a:spcPts val="1800"/>
              </a:spcBef>
              <a:defRPr/>
            </a:pPr>
            <a:r>
              <a:rPr lang="en-GB" sz="2000" dirty="0">
                <a:solidFill>
                  <a:schemeClr val="bg1"/>
                </a:solidFill>
              </a:rPr>
              <a:t>Chief Investigator: Professor Chris Butler</a:t>
            </a:r>
          </a:p>
          <a:p>
            <a:pPr>
              <a:spcBef>
                <a:spcPts val="1800"/>
              </a:spcBef>
              <a:defRPr/>
            </a:pPr>
            <a:r>
              <a:rPr lang="en-GB" sz="2000" dirty="0">
                <a:solidFill>
                  <a:schemeClr val="bg1"/>
                </a:solidFill>
              </a:rPr>
              <a:t>Sponsor: University of Oxford </a:t>
            </a:r>
          </a:p>
          <a:p>
            <a:pPr>
              <a:spcBef>
                <a:spcPts val="1800"/>
              </a:spcBef>
              <a:defRPr/>
            </a:pPr>
            <a:r>
              <a:rPr lang="en-GB" sz="2000" dirty="0">
                <a:solidFill>
                  <a:schemeClr val="bg1"/>
                </a:solidFill>
              </a:rPr>
              <a:t>Funded by UKRI/NIHR </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506191"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53311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0852" y="2009343"/>
            <a:ext cx="5786846" cy="353943"/>
          </a:xfrm>
          <a:prstGeom prst="rect">
            <a:avLst/>
          </a:prstGeom>
          <a:noFill/>
        </p:spPr>
        <p:txBody>
          <a:bodyPr wrap="square" rtlCol="0">
            <a:spAutoFit/>
          </a:bodyPr>
          <a:lstStyle/>
          <a:p>
            <a:pPr algn="ctr"/>
            <a:r>
              <a:rPr lang="en-US" dirty="0">
                <a:solidFill>
                  <a:schemeClr val="bg1"/>
                </a:solidFill>
              </a:rPr>
              <a:t>You will be taken to the ‘Participant Eligibility’ page</a:t>
            </a:r>
            <a:endParaRPr lang="en-GB" dirty="0">
              <a:solidFill>
                <a:schemeClr val="bg1"/>
              </a:solidFill>
            </a:endParaRP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pic>
        <p:nvPicPr>
          <p:cNvPr id="5" name="Picture 4"/>
          <p:cNvPicPr/>
          <p:nvPr/>
        </p:nvPicPr>
        <p:blipFill rotWithShape="1">
          <a:blip r:embed="rId3"/>
          <a:srcRect l="10096" t="9692" r="7212" b="7070"/>
          <a:stretch/>
        </p:blipFill>
        <p:spPr bwMode="auto">
          <a:xfrm>
            <a:off x="198936" y="2432127"/>
            <a:ext cx="5307058" cy="2781300"/>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4"/>
          <a:srcRect l="11218" t="11687" r="12019" b="29590"/>
          <a:stretch/>
        </p:blipFill>
        <p:spPr bwMode="auto">
          <a:xfrm>
            <a:off x="5967027" y="3704414"/>
            <a:ext cx="5440544" cy="2690223"/>
          </a:xfrm>
          <a:prstGeom prst="rect">
            <a:avLst/>
          </a:prstGeom>
          <a:ln>
            <a:noFill/>
          </a:ln>
          <a:extLst>
            <a:ext uri="{53640926-AAD7-44D8-BBD7-CCE9431645EC}">
              <a14:shadowObscured xmlns:a14="http://schemas.microsoft.com/office/drawing/2010/main"/>
            </a:ext>
          </a:extLst>
        </p:spPr>
      </p:pic>
      <p:sp>
        <p:nvSpPr>
          <p:cNvPr id="7" name="TextBox 6"/>
          <p:cNvSpPr txBox="1"/>
          <p:nvPr/>
        </p:nvSpPr>
        <p:spPr>
          <a:xfrm>
            <a:off x="5738404" y="3069011"/>
            <a:ext cx="5786846" cy="615553"/>
          </a:xfrm>
          <a:prstGeom prst="rect">
            <a:avLst/>
          </a:prstGeom>
          <a:noFill/>
        </p:spPr>
        <p:txBody>
          <a:bodyPr wrap="square" rtlCol="0">
            <a:spAutoFit/>
          </a:bodyPr>
          <a:lstStyle/>
          <a:p>
            <a:pPr lvl="0" algn="ctr"/>
            <a:r>
              <a:rPr lang="en-US" dirty="0">
                <a:solidFill>
                  <a:schemeClr val="bg1"/>
                </a:solidFill>
              </a:rPr>
              <a:t>You will be asked to enter the Participant’s NHS number and confirm that the Participant meets the Inclusion Criteria.</a:t>
            </a:r>
          </a:p>
        </p:txBody>
      </p:sp>
      <p:sp>
        <p:nvSpPr>
          <p:cNvPr id="8" name="TextBox 7"/>
          <p:cNvSpPr txBox="1"/>
          <p:nvPr/>
        </p:nvSpPr>
        <p:spPr>
          <a:xfrm>
            <a:off x="4362994" y="847884"/>
            <a:ext cx="3711331" cy="769441"/>
          </a:xfrm>
          <a:prstGeom prst="rect">
            <a:avLst/>
          </a:prstGeom>
          <a:noFill/>
        </p:spPr>
        <p:txBody>
          <a:bodyPr wrap="square" rtlCol="0">
            <a:spAutoFit/>
          </a:bodyPr>
          <a:lstStyle/>
          <a:p>
            <a:r>
              <a:rPr lang="en-GB" sz="4400" dirty="0" smtClean="0">
                <a:solidFill>
                  <a:schemeClr val="bg1"/>
                </a:solidFill>
              </a:rPr>
              <a:t>Sentry/Secure</a:t>
            </a:r>
            <a:endParaRPr lang="en-US" sz="4400" dirty="0">
              <a:solidFill>
                <a:schemeClr val="bg1"/>
              </a:solidFill>
            </a:endParaRPr>
          </a:p>
        </p:txBody>
      </p:sp>
    </p:spTree>
    <p:extLst>
      <p:ext uri="{BB962C8B-B14F-4D97-AF65-F5344CB8AC3E}">
        <p14:creationId xmlns:p14="http://schemas.microsoft.com/office/powerpoint/2010/main" val="2843401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5577" y="1539833"/>
            <a:ext cx="5786846" cy="353943"/>
          </a:xfrm>
          <a:prstGeom prst="rect">
            <a:avLst/>
          </a:prstGeom>
          <a:noFill/>
        </p:spPr>
        <p:txBody>
          <a:bodyPr wrap="square" rtlCol="0">
            <a:spAutoFit/>
          </a:bodyPr>
          <a:lstStyle/>
          <a:p>
            <a:pPr lvl="0"/>
            <a:r>
              <a:rPr lang="en-US" dirty="0">
                <a:solidFill>
                  <a:schemeClr val="bg1"/>
                </a:solidFill>
              </a:rPr>
              <a:t>Confirm the Participant does not meet the exclusion criteria</a:t>
            </a: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sp>
        <p:nvSpPr>
          <p:cNvPr id="9" name="TextBox 8"/>
          <p:cNvSpPr txBox="1"/>
          <p:nvPr/>
        </p:nvSpPr>
        <p:spPr>
          <a:xfrm>
            <a:off x="4370339" y="847884"/>
            <a:ext cx="3660853" cy="769441"/>
          </a:xfrm>
          <a:prstGeom prst="rect">
            <a:avLst/>
          </a:prstGeom>
          <a:noFill/>
        </p:spPr>
        <p:txBody>
          <a:bodyPr wrap="square" rtlCol="0">
            <a:spAutoFit/>
          </a:bodyPr>
          <a:lstStyle/>
          <a:p>
            <a:r>
              <a:rPr lang="en-GB" sz="4400" dirty="0" smtClean="0">
                <a:solidFill>
                  <a:schemeClr val="bg1"/>
                </a:solidFill>
              </a:rPr>
              <a:t>Sentry/Secure</a:t>
            </a:r>
            <a:endParaRPr lang="en-US" sz="4400" dirty="0">
              <a:solidFill>
                <a:schemeClr val="bg1"/>
              </a:solidFill>
            </a:endParaRPr>
          </a:p>
        </p:txBody>
      </p:sp>
      <p:sp>
        <p:nvSpPr>
          <p:cNvPr id="10" name="TextBox 9"/>
          <p:cNvSpPr txBox="1"/>
          <p:nvPr/>
        </p:nvSpPr>
        <p:spPr>
          <a:xfrm>
            <a:off x="5486397" y="2585725"/>
            <a:ext cx="5786846" cy="615553"/>
          </a:xfrm>
          <a:prstGeom prst="rect">
            <a:avLst/>
          </a:prstGeom>
          <a:noFill/>
        </p:spPr>
        <p:txBody>
          <a:bodyPr wrap="square" rtlCol="0">
            <a:spAutoFit/>
          </a:bodyPr>
          <a:lstStyle/>
          <a:p>
            <a:pPr lvl="0" algn="ctr"/>
            <a:r>
              <a:rPr lang="en-GB" dirty="0">
                <a:solidFill>
                  <a:schemeClr val="bg1"/>
                </a:solidFill>
              </a:rPr>
              <a:t>When you click CONFIRM the Participant will automatically be Randomised</a:t>
            </a:r>
            <a:endParaRPr lang="en-US" dirty="0">
              <a:solidFill>
                <a:schemeClr val="bg1"/>
              </a:solidFill>
            </a:endParaRPr>
          </a:p>
        </p:txBody>
      </p:sp>
      <p:pic>
        <p:nvPicPr>
          <p:cNvPr id="11" name="Picture 10"/>
          <p:cNvPicPr/>
          <p:nvPr/>
        </p:nvPicPr>
        <p:blipFill rotWithShape="1">
          <a:blip r:embed="rId3"/>
          <a:srcRect l="36218" t="28255" r="38942" b="10603"/>
          <a:stretch/>
        </p:blipFill>
        <p:spPr bwMode="auto">
          <a:xfrm>
            <a:off x="1599473" y="1893776"/>
            <a:ext cx="2632892" cy="4419758"/>
          </a:xfrm>
          <a:prstGeom prst="rect">
            <a:avLst/>
          </a:prstGeom>
          <a:ln>
            <a:noFill/>
          </a:ln>
          <a:extLst>
            <a:ext uri="{53640926-AAD7-44D8-BBD7-CCE9431645EC}">
              <a14:shadowObscured xmlns:a14="http://schemas.microsoft.com/office/drawing/2010/main"/>
            </a:ext>
          </a:extLst>
        </p:spPr>
      </p:pic>
      <p:pic>
        <p:nvPicPr>
          <p:cNvPr id="3" name="Picture 2"/>
          <p:cNvPicPr>
            <a:picLocks noChangeAspect="1"/>
          </p:cNvPicPr>
          <p:nvPr/>
        </p:nvPicPr>
        <p:blipFill>
          <a:blip r:embed="rId4"/>
          <a:stretch>
            <a:fillRect/>
          </a:stretch>
        </p:blipFill>
        <p:spPr>
          <a:xfrm>
            <a:off x="5644077" y="3744742"/>
            <a:ext cx="5457310" cy="1859672"/>
          </a:xfrm>
          <a:prstGeom prst="rect">
            <a:avLst/>
          </a:prstGeom>
        </p:spPr>
      </p:pic>
    </p:spTree>
    <p:extLst>
      <p:ext uri="{BB962C8B-B14F-4D97-AF65-F5344CB8AC3E}">
        <p14:creationId xmlns:p14="http://schemas.microsoft.com/office/powerpoint/2010/main" val="23826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4511" y="2866599"/>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Usual Care </a:t>
            </a:r>
          </a:p>
        </p:txBody>
      </p:sp>
      <p:sp>
        <p:nvSpPr>
          <p:cNvPr id="3" name="Rectangle 2"/>
          <p:cNvSpPr/>
          <p:nvPr/>
        </p:nvSpPr>
        <p:spPr>
          <a:xfrm>
            <a:off x="7039260" y="2820181"/>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Usual Care Plus Trial Medication</a:t>
            </a:r>
          </a:p>
        </p:txBody>
      </p:sp>
      <p:sp>
        <p:nvSpPr>
          <p:cNvPr id="4" name="TextBox 3"/>
          <p:cNvSpPr txBox="1"/>
          <p:nvPr/>
        </p:nvSpPr>
        <p:spPr>
          <a:xfrm>
            <a:off x="3161211" y="888274"/>
            <a:ext cx="4715691" cy="1723549"/>
          </a:xfrm>
          <a:prstGeom prst="rect">
            <a:avLst/>
          </a:prstGeom>
          <a:noFill/>
        </p:spPr>
        <p:txBody>
          <a:bodyPr wrap="square" rtlCol="0">
            <a:spAutoFit/>
          </a:bodyPr>
          <a:lstStyle/>
          <a:p>
            <a:r>
              <a:rPr lang="en-GB" sz="5400" dirty="0">
                <a:solidFill>
                  <a:schemeClr val="bg1"/>
                </a:solidFill>
              </a:rPr>
              <a:t>Randomisation</a:t>
            </a:r>
          </a:p>
          <a:p>
            <a:endParaRPr lang="en-GB" sz="3200" dirty="0">
              <a:solidFill>
                <a:schemeClr val="bg1"/>
              </a:solidFill>
            </a:endParaRPr>
          </a:p>
          <a:p>
            <a:r>
              <a:rPr lang="en-GB" sz="2000" dirty="0">
                <a:solidFill>
                  <a:schemeClr val="bg1"/>
                </a:solidFill>
              </a:rPr>
              <a:t>Participants will be randomised to either</a:t>
            </a:r>
            <a:endParaRPr lang="en-US" sz="2000" dirty="0">
              <a:solidFill>
                <a:schemeClr val="bg1"/>
              </a:solidFill>
            </a:endParaRPr>
          </a:p>
        </p:txBody>
      </p:sp>
      <p:sp>
        <p:nvSpPr>
          <p:cNvPr id="5" name="TextBox 4"/>
          <p:cNvSpPr txBox="1"/>
          <p:nvPr/>
        </p:nvSpPr>
        <p:spPr>
          <a:xfrm>
            <a:off x="5316584" y="3526971"/>
            <a:ext cx="685196" cy="523220"/>
          </a:xfrm>
          <a:prstGeom prst="rect">
            <a:avLst/>
          </a:prstGeom>
          <a:noFill/>
        </p:spPr>
        <p:txBody>
          <a:bodyPr wrap="square" rtlCol="0">
            <a:spAutoFit/>
          </a:bodyPr>
          <a:lstStyle/>
          <a:p>
            <a:r>
              <a:rPr lang="en-GB" sz="2800" dirty="0">
                <a:solidFill>
                  <a:schemeClr val="bg1"/>
                </a:solidFill>
              </a:rPr>
              <a:t>OR</a:t>
            </a:r>
            <a:endParaRPr lang="en-US" sz="2800" dirty="0">
              <a:solidFill>
                <a:schemeClr val="bg1"/>
              </a:solidFill>
            </a:endParaRPr>
          </a:p>
        </p:txBody>
      </p:sp>
      <p:sp>
        <p:nvSpPr>
          <p:cNvPr id="6" name="Rectangle 5"/>
          <p:cNvSpPr/>
          <p:nvPr/>
        </p:nvSpPr>
        <p:spPr>
          <a:xfrm>
            <a:off x="1047996" y="5754757"/>
            <a:ext cx="9493730" cy="619272"/>
          </a:xfrm>
          <a:prstGeom prst="rect">
            <a:avLst/>
          </a:prstGeom>
        </p:spPr>
        <p:txBody>
          <a:bodyPr wrap="square">
            <a:spAutoFit/>
          </a:bodyPr>
          <a:lstStyle/>
          <a:p>
            <a:pPr lvl="0" algn="ctr">
              <a:lnSpc>
                <a:spcPct val="107000"/>
              </a:lnSpc>
              <a:spcAft>
                <a:spcPts val="0"/>
              </a:spcAft>
            </a:pPr>
            <a:r>
              <a:rPr lang="en-GB" sz="1600" b="1" dirty="0">
                <a:solidFill>
                  <a:schemeClr val="bg1"/>
                </a:solidFill>
                <a:ea typeface="Times New Roman" panose="02020603050405020304" pitchFamily="18" charset="0"/>
                <a:cs typeface="Times New Roman" panose="02020603050405020304" pitchFamily="18" charset="0"/>
              </a:rPr>
              <a:t>Randomisation result instant, copy automatically sent to trial team and participant, randomisation will also provide participants trial ID </a:t>
            </a:r>
            <a:endParaRPr lang="en-GB" sz="1600" b="1" dirty="0">
              <a:solidFill>
                <a:schemeClr val="bg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5670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613" y="1318580"/>
            <a:ext cx="10044952" cy="4247317"/>
          </a:xfrm>
          <a:prstGeom prst="rect">
            <a:avLst/>
          </a:prstGeom>
          <a:noFill/>
        </p:spPr>
        <p:txBody>
          <a:bodyPr wrap="square" rtlCol="0">
            <a:spAutoFit/>
          </a:bodyPr>
          <a:lstStyle/>
          <a:p>
            <a:pPr algn="ctr"/>
            <a:r>
              <a:rPr lang="en-GB" sz="5400" dirty="0">
                <a:solidFill>
                  <a:schemeClr val="bg1"/>
                </a:solidFill>
              </a:rPr>
              <a:t>Trial Medication &amp; Swab will be dispatched from Oxford CTU. </a:t>
            </a:r>
          </a:p>
          <a:p>
            <a:pPr algn="ctr"/>
            <a:r>
              <a:rPr lang="en-GB" sz="5400" dirty="0">
                <a:solidFill>
                  <a:schemeClr val="bg1"/>
                </a:solidFill>
              </a:rPr>
              <a:t>If you chose to prescribe Trial Medication CTU </a:t>
            </a:r>
            <a:r>
              <a:rPr lang="en-GB" sz="5400" b="1" dirty="0">
                <a:solidFill>
                  <a:srgbClr val="FF0000"/>
                </a:solidFill>
              </a:rPr>
              <a:t>MUST</a:t>
            </a:r>
            <a:r>
              <a:rPr lang="en-GB" sz="5400" dirty="0">
                <a:solidFill>
                  <a:schemeClr val="bg1"/>
                </a:solidFill>
              </a:rPr>
              <a:t> be informed without delay</a:t>
            </a:r>
            <a:endParaRPr lang="en-GB" sz="3200" dirty="0">
              <a:solidFill>
                <a:schemeClr val="bg1"/>
              </a:solidFill>
            </a:endParaRPr>
          </a:p>
        </p:txBody>
      </p:sp>
    </p:spTree>
    <p:extLst>
      <p:ext uri="{BB962C8B-B14F-4D97-AF65-F5344CB8AC3E}">
        <p14:creationId xmlns:p14="http://schemas.microsoft.com/office/powerpoint/2010/main" val="1048624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05841" y="923330"/>
            <a:ext cx="9692959" cy="5394343"/>
          </a:xfrm>
          <a:prstGeom prst="rect">
            <a:avLst/>
          </a:prstGeom>
        </p:spPr>
      </p:pic>
      <p:sp>
        <p:nvSpPr>
          <p:cNvPr id="2" name="Rectangle 1"/>
          <p:cNvSpPr/>
          <p:nvPr/>
        </p:nvSpPr>
        <p:spPr>
          <a:xfrm>
            <a:off x="3207970" y="1396539"/>
            <a:ext cx="4095160" cy="646331"/>
          </a:xfrm>
          <a:prstGeom prst="rect">
            <a:avLst/>
          </a:prstGeom>
          <a:noFill/>
        </p:spPr>
        <p:txBody>
          <a:bodyPr wrap="none" lIns="91440" tIns="45720" rIns="91440" bIns="45720">
            <a:spAutoFit/>
          </a:bodyPr>
          <a:lstStyle/>
          <a:p>
            <a:pPr algn="ctr"/>
            <a:r>
              <a:rPr lang="en-US" sz="3600" b="1" cap="none" spc="0" dirty="0">
                <a:ln w="22225">
                  <a:solidFill>
                    <a:schemeClr val="accent2"/>
                  </a:solidFill>
                  <a:prstDash val="solid"/>
                </a:ln>
                <a:solidFill>
                  <a:schemeClr val="accent2">
                    <a:lumMod val="40000"/>
                    <a:lumOff val="60000"/>
                  </a:schemeClr>
                </a:solidFill>
                <a:effectLst/>
              </a:rPr>
              <a:t>USUAL CARE GROUP</a:t>
            </a:r>
          </a:p>
        </p:txBody>
      </p:sp>
      <p:sp>
        <p:nvSpPr>
          <p:cNvPr id="5" name="TextBox 4"/>
          <p:cNvSpPr txBox="1"/>
          <p:nvPr/>
        </p:nvSpPr>
        <p:spPr>
          <a:xfrm>
            <a:off x="1147874" y="2740146"/>
            <a:ext cx="4315493" cy="281615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GPs to provide clinical care and advice according to current practice</a:t>
            </a:r>
          </a:p>
          <a:p>
            <a:pPr algn="just"/>
            <a:endParaRPr lang="en-GB" sz="2000" dirty="0"/>
          </a:p>
          <a:p>
            <a:pPr marL="285750" indent="-285750" algn="just">
              <a:buFont typeface="Wingdings" panose="05000000000000000000" pitchFamily="2" charset="2"/>
              <a:buChar char="Ø"/>
            </a:pPr>
            <a:r>
              <a:rPr lang="en-GB" sz="2000" dirty="0"/>
              <a:t>Participants will be advised to contact their GP if their condition worsens or they have concerns about their illness at any time during the trial.</a:t>
            </a:r>
          </a:p>
          <a:p>
            <a:pPr marL="285750" indent="-285750">
              <a:buFont typeface="Arial" panose="020B0604020202020204" pitchFamily="34" charset="0"/>
              <a:buChar char="•"/>
            </a:pP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5605401" y="2740146"/>
            <a:ext cx="4213760" cy="307776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All participants will be able to take their usual prescribed medications and medicines such as paracetamol but they should agree not to take any experimental or unlicensed drugs for their illness.  </a:t>
            </a:r>
          </a:p>
          <a:p>
            <a:pPr marL="285750" indent="-285750" algn="just">
              <a:buFont typeface="Wingdings" panose="05000000000000000000" pitchFamily="2" charset="2"/>
              <a:buChar char="Ø"/>
            </a:pPr>
            <a:endParaRPr lang="en-GB" sz="2000" dirty="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p:txBody>
      </p:sp>
      <p:sp>
        <p:nvSpPr>
          <p:cNvPr id="8" name="TextBox 7"/>
          <p:cNvSpPr txBox="1"/>
          <p:nvPr/>
        </p:nvSpPr>
        <p:spPr>
          <a:xfrm>
            <a:off x="1383994" y="5847886"/>
            <a:ext cx="8936652" cy="369332"/>
          </a:xfrm>
          <a:prstGeom prst="rect">
            <a:avLst/>
          </a:prstGeom>
          <a:noFill/>
        </p:spPr>
        <p:txBody>
          <a:bodyPr wrap="square" rtlCol="0">
            <a:spAutoFit/>
          </a:bodyPr>
          <a:lstStyle/>
          <a:p>
            <a:pPr algn="just"/>
            <a:r>
              <a:rPr lang="en-GB" sz="1800" dirty="0"/>
              <a:t>* The study team will not be responsible for the usual medical care of the participants illness</a:t>
            </a:r>
          </a:p>
        </p:txBody>
      </p:sp>
    </p:spTree>
    <p:extLst>
      <p:ext uri="{BB962C8B-B14F-4D97-AF65-F5344CB8AC3E}">
        <p14:creationId xmlns:p14="http://schemas.microsoft.com/office/powerpoint/2010/main" val="103256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461" y="932031"/>
            <a:ext cx="9817332" cy="5489261"/>
          </a:xfrm>
          <a:prstGeom prst="rect">
            <a:avLst/>
          </a:prstGeom>
        </p:spPr>
      </p:pic>
      <p:sp>
        <p:nvSpPr>
          <p:cNvPr id="3" name="TextBox 2"/>
          <p:cNvSpPr txBox="1"/>
          <p:nvPr/>
        </p:nvSpPr>
        <p:spPr>
          <a:xfrm>
            <a:off x="1058091" y="932031"/>
            <a:ext cx="2965269" cy="1384995"/>
          </a:xfrm>
          <a:prstGeom prst="rect">
            <a:avLst/>
          </a:prstGeom>
          <a:noFill/>
        </p:spPr>
        <p:txBody>
          <a:bodyPr wrap="square" rtlCol="0">
            <a:spAutoFit/>
          </a:bodyPr>
          <a:lstStyle/>
          <a:p>
            <a:pPr algn="ctr"/>
            <a:r>
              <a:rPr lang="en-US" sz="2800" b="1" dirty="0"/>
              <a:t>Serious Adverse Event</a:t>
            </a:r>
          </a:p>
          <a:p>
            <a:pPr algn="ctr"/>
            <a:r>
              <a:rPr lang="en-GB" sz="2800" b="1" dirty="0"/>
              <a:t>Reporting</a:t>
            </a:r>
            <a:endParaRPr lang="en-US" sz="2800" b="1" dirty="0"/>
          </a:p>
        </p:txBody>
      </p:sp>
      <p:sp>
        <p:nvSpPr>
          <p:cNvPr id="4" name="TextBox 3"/>
          <p:cNvSpPr txBox="1"/>
          <p:nvPr/>
        </p:nvSpPr>
        <p:spPr>
          <a:xfrm>
            <a:off x="3127007" y="1509055"/>
            <a:ext cx="3912052" cy="4801314"/>
          </a:xfrm>
          <a:prstGeom prst="rect">
            <a:avLst/>
          </a:prstGeom>
          <a:noFill/>
        </p:spPr>
        <p:txBody>
          <a:bodyPr wrap="square" rtlCol="0">
            <a:spAutoFit/>
          </a:bodyPr>
          <a:lstStyle/>
          <a:p>
            <a:endParaRPr lang="en-GB" dirty="0"/>
          </a:p>
          <a:p>
            <a:pPr algn="ctr"/>
            <a:r>
              <a:rPr lang="en-GB" dirty="0"/>
              <a:t>IF YOU BECOME AWARE OF AN SAE PLEASE REPORT WITHIN 24 HOURS </a:t>
            </a:r>
            <a:r>
              <a:rPr lang="en-GB" dirty="0" smtClean="0"/>
              <a:t>(</a:t>
            </a:r>
            <a:r>
              <a:rPr lang="en-GB" dirty="0" smtClean="0">
                <a:hlinkClick r:id="rId3"/>
              </a:rPr>
              <a:t>principle@phc.ox.ac.uk</a:t>
            </a:r>
            <a:r>
              <a:rPr lang="en-GB" dirty="0" smtClean="0"/>
              <a:t> or 0800 138 0880).</a:t>
            </a:r>
            <a:endParaRPr lang="en-GB" dirty="0"/>
          </a:p>
          <a:p>
            <a:pPr marL="285750" indent="-285750">
              <a:buFont typeface="Arial" panose="020B0604020202020204" pitchFamily="34" charset="0"/>
              <a:buChar char="•"/>
            </a:pPr>
            <a:endParaRPr lang="en-GB" dirty="0"/>
          </a:p>
          <a:p>
            <a:pPr lvl="0" algn="ctr"/>
            <a:r>
              <a:rPr lang="en-GB" dirty="0"/>
              <a:t> What SAEs should I report? </a:t>
            </a:r>
          </a:p>
          <a:p>
            <a:pPr lvl="0" algn="ctr"/>
            <a:r>
              <a:rPr lang="en-GB" dirty="0"/>
              <a:t>An event which:</a:t>
            </a:r>
          </a:p>
          <a:p>
            <a:pPr lvl="0" algn="ctr"/>
            <a:r>
              <a:rPr lang="en-GB" dirty="0" err="1"/>
              <a:t>i</a:t>
            </a:r>
            <a:r>
              <a:rPr lang="en-GB" dirty="0"/>
              <a:t>) leads to </a:t>
            </a:r>
            <a:r>
              <a:rPr lang="en-GB" b="1" dirty="0"/>
              <a:t>hospitalisation or death </a:t>
            </a:r>
            <a:r>
              <a:rPr lang="en-GB" dirty="0"/>
              <a:t>NOT DUE to COVID-19</a:t>
            </a:r>
          </a:p>
          <a:p>
            <a:pPr lvl="0" algn="ctr"/>
            <a:r>
              <a:rPr lang="en-GB" dirty="0" err="1">
                <a:solidFill>
                  <a:schemeClr val="tx2">
                    <a:lumMod val="75000"/>
                  </a:schemeClr>
                </a:solidFill>
              </a:rPr>
              <a:t>i</a:t>
            </a:r>
            <a:r>
              <a:rPr lang="en-GB" dirty="0">
                <a:solidFill>
                  <a:schemeClr val="tx2">
                    <a:lumMod val="75000"/>
                  </a:schemeClr>
                </a:solidFill>
              </a:rPr>
              <a:t>) is </a:t>
            </a:r>
            <a:r>
              <a:rPr lang="en-GB" b="1" dirty="0">
                <a:solidFill>
                  <a:schemeClr val="tx2">
                    <a:lumMod val="75000"/>
                  </a:schemeClr>
                </a:solidFill>
              </a:rPr>
              <a:t>life-threatening</a:t>
            </a:r>
            <a:endParaRPr lang="en-US" b="1" dirty="0">
              <a:solidFill>
                <a:schemeClr val="tx2">
                  <a:lumMod val="75000"/>
                </a:schemeClr>
              </a:solidFill>
            </a:endParaRPr>
          </a:p>
          <a:p>
            <a:pPr lvl="0" algn="ctr"/>
            <a:r>
              <a:rPr lang="en-US" dirty="0">
                <a:solidFill>
                  <a:schemeClr val="accent2">
                    <a:lumMod val="75000"/>
                  </a:schemeClr>
                </a:solidFill>
              </a:rPr>
              <a:t>ii) </a:t>
            </a:r>
            <a:r>
              <a:rPr lang="en-GB" dirty="0">
                <a:solidFill>
                  <a:schemeClr val="accent2">
                    <a:lumMod val="75000"/>
                  </a:schemeClr>
                </a:solidFill>
              </a:rPr>
              <a:t>results in persistent or significant </a:t>
            </a:r>
            <a:r>
              <a:rPr lang="en-GB" b="1" dirty="0">
                <a:solidFill>
                  <a:schemeClr val="accent2">
                    <a:lumMod val="75000"/>
                  </a:schemeClr>
                </a:solidFill>
              </a:rPr>
              <a:t>disability/incapacity</a:t>
            </a:r>
          </a:p>
          <a:p>
            <a:pPr lvl="0" algn="ctr"/>
            <a:r>
              <a:rPr lang="en-US" dirty="0">
                <a:solidFill>
                  <a:schemeClr val="accent4">
                    <a:lumMod val="50000"/>
                  </a:schemeClr>
                </a:solidFill>
              </a:rPr>
              <a:t> iii) </a:t>
            </a:r>
            <a:r>
              <a:rPr lang="en-GB" dirty="0">
                <a:solidFill>
                  <a:schemeClr val="accent4">
                    <a:lumMod val="50000"/>
                  </a:schemeClr>
                </a:solidFill>
              </a:rPr>
              <a:t>consists of a </a:t>
            </a:r>
            <a:r>
              <a:rPr lang="en-GB" b="1" dirty="0">
                <a:solidFill>
                  <a:schemeClr val="accent4">
                    <a:lumMod val="50000"/>
                  </a:schemeClr>
                </a:solidFill>
              </a:rPr>
              <a:t>congenital anomaly or birth defect</a:t>
            </a:r>
            <a:r>
              <a:rPr lang="en-GB" dirty="0">
                <a:solidFill>
                  <a:schemeClr val="accent4">
                    <a:lumMod val="50000"/>
                  </a:schemeClr>
                </a:solidFill>
              </a:rPr>
              <a:t>*.</a:t>
            </a:r>
            <a:endParaRPr lang="en-US" dirty="0">
              <a:solidFill>
                <a:schemeClr val="accent4">
                  <a:lumMod val="50000"/>
                </a:schemeClr>
              </a:solidFill>
            </a:endParaRPr>
          </a:p>
          <a:p>
            <a:pPr algn="ctr"/>
            <a:endParaRPr lang="en-GB" dirty="0"/>
          </a:p>
          <a:p>
            <a:pPr algn="ctr"/>
            <a:endParaRPr lang="en-GB" dirty="0"/>
          </a:p>
          <a:p>
            <a:pPr marL="285750" indent="-285750">
              <a:buFont typeface="Arial" panose="020B0604020202020204" pitchFamily="34" charset="0"/>
              <a:buChar char="•"/>
            </a:pPr>
            <a:endParaRPr lang="en-US" dirty="0"/>
          </a:p>
        </p:txBody>
      </p:sp>
      <p:sp>
        <p:nvSpPr>
          <p:cNvPr id="6" name="Rectangle 5"/>
          <p:cNvSpPr/>
          <p:nvPr/>
        </p:nvSpPr>
        <p:spPr>
          <a:xfrm>
            <a:off x="1007139" y="5767968"/>
            <a:ext cx="7422738" cy="353943"/>
          </a:xfrm>
          <a:prstGeom prst="rect">
            <a:avLst/>
          </a:prstGeom>
        </p:spPr>
        <p:txBody>
          <a:bodyPr wrap="none">
            <a:spAutoFit/>
          </a:bodyPr>
          <a:lstStyle/>
          <a:p>
            <a:pPr marL="285750" indent="-285750">
              <a:buFont typeface="Arial" panose="020B0604020202020204" pitchFamily="34" charset="0"/>
              <a:buChar char="•"/>
            </a:pPr>
            <a:r>
              <a:rPr lang="en-GB" dirty="0"/>
              <a:t>Hospitalisation or death due to COVID-19 DO NOT need to be reported as SAEs</a:t>
            </a:r>
            <a:endParaRPr lang="en-US" dirty="0"/>
          </a:p>
        </p:txBody>
      </p:sp>
    </p:spTree>
    <p:extLst>
      <p:ext uri="{BB962C8B-B14F-4D97-AF65-F5344CB8AC3E}">
        <p14:creationId xmlns:p14="http://schemas.microsoft.com/office/powerpoint/2010/main" val="1702919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6909" y="899594"/>
            <a:ext cx="9286961" cy="5378390"/>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38947" y="82290"/>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54397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84" r="-2584"/>
          <a:stretch/>
        </p:blipFill>
        <p:spPr>
          <a:xfrm>
            <a:off x="415636" y="1155469"/>
            <a:ext cx="10923336" cy="4782647"/>
          </a:xfrm>
          <a:prstGeom prst="rect">
            <a:avLst/>
          </a:prstGeom>
        </p:spPr>
      </p:pic>
      <p:sp>
        <p:nvSpPr>
          <p:cNvPr id="3" name="TextBox 2"/>
          <p:cNvSpPr txBox="1"/>
          <p:nvPr/>
        </p:nvSpPr>
        <p:spPr>
          <a:xfrm>
            <a:off x="3948546" y="3100647"/>
            <a:ext cx="3408218" cy="2246769"/>
          </a:xfrm>
          <a:prstGeom prst="rect">
            <a:avLst/>
          </a:prstGeom>
          <a:noFill/>
        </p:spPr>
        <p:txBody>
          <a:bodyPr wrap="square" rtlCol="0">
            <a:spAutoFit/>
          </a:bodyPr>
          <a:lstStyle/>
          <a:p>
            <a:pPr lvl="0" algn="ctr"/>
            <a:r>
              <a:rPr lang="en-US" sz="2800" dirty="0"/>
              <a:t>Participants will start filling in their 28 day online diary from the day after </a:t>
            </a:r>
            <a:r>
              <a:rPr lang="en-US" sz="2800" dirty="0" err="1"/>
              <a:t>Randomisation</a:t>
            </a:r>
            <a:endParaRPr lang="en-GB" sz="2800" dirty="0"/>
          </a:p>
        </p:txBody>
      </p:sp>
      <p:sp>
        <p:nvSpPr>
          <p:cNvPr id="4" name="Rectangle 3"/>
          <p:cNvSpPr/>
          <p:nvPr/>
        </p:nvSpPr>
        <p:spPr>
          <a:xfrm>
            <a:off x="7688849" y="1461847"/>
            <a:ext cx="3541646" cy="1200329"/>
          </a:xfrm>
          <a:prstGeom prst="rect">
            <a:avLst/>
          </a:prstGeom>
          <a:noFill/>
        </p:spPr>
        <p:txBody>
          <a:bodyPr wrap="square" lIns="91440" tIns="45720" rIns="91440" bIns="45720">
            <a:spAutoFit/>
          </a:bodyPr>
          <a:lstStyle/>
          <a:p>
            <a:pPr algn="ctr"/>
            <a:r>
              <a:rPr lang="en-US" sz="3600" b="1" cap="none" spc="0" dirty="0">
                <a:ln w="22225">
                  <a:solidFill>
                    <a:schemeClr val="accent2"/>
                  </a:solidFill>
                  <a:prstDash val="solid"/>
                </a:ln>
                <a:solidFill>
                  <a:schemeClr val="accent2">
                    <a:lumMod val="40000"/>
                    <a:lumOff val="60000"/>
                  </a:schemeClr>
                </a:solidFill>
                <a:effectLst/>
              </a:rPr>
              <a:t>Symptom </a:t>
            </a:r>
          </a:p>
          <a:p>
            <a:pPr algn="ctr"/>
            <a:r>
              <a:rPr lang="en-US" sz="3600" b="1" cap="none" spc="0" dirty="0">
                <a:ln w="22225">
                  <a:solidFill>
                    <a:schemeClr val="accent2"/>
                  </a:solidFill>
                  <a:prstDash val="solid"/>
                </a:ln>
                <a:solidFill>
                  <a:schemeClr val="accent2">
                    <a:lumMod val="40000"/>
                    <a:lumOff val="60000"/>
                  </a:schemeClr>
                </a:solidFill>
                <a:effectLst/>
              </a:rPr>
              <a:t>Diaries</a:t>
            </a:r>
          </a:p>
        </p:txBody>
      </p:sp>
      <p:pic>
        <p:nvPicPr>
          <p:cNvPr id="5" name="Picture 4"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06191" y="10722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757138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8131"/>
          <a:stretch/>
        </p:blipFill>
        <p:spPr>
          <a:xfrm>
            <a:off x="5747657" y="858933"/>
            <a:ext cx="5101145" cy="5532977"/>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72445" y="82289"/>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405442" y="886055"/>
            <a:ext cx="5167222" cy="5632311"/>
          </a:xfrm>
          <a:prstGeom prst="rect">
            <a:avLst/>
          </a:prstGeom>
          <a:noFill/>
        </p:spPr>
        <p:txBody>
          <a:bodyPr wrap="square" rtlCol="0">
            <a:spAutoFit/>
          </a:bodyPr>
          <a:lstStyle/>
          <a:p>
            <a:pPr algn="ctr"/>
            <a:r>
              <a:rPr lang="en-GB" sz="3600" dirty="0">
                <a:solidFill>
                  <a:schemeClr val="bg1"/>
                </a:solidFill>
              </a:rPr>
              <a:t>Participants will receive a telephone call on day 7, 14 and 28 if they’re not completing their daily diary </a:t>
            </a:r>
            <a:r>
              <a:rPr lang="en-GB" sz="3600" dirty="0" smtClean="0">
                <a:solidFill>
                  <a:schemeClr val="bg1"/>
                </a:solidFill>
              </a:rPr>
              <a:t>online</a:t>
            </a:r>
          </a:p>
          <a:p>
            <a:pPr algn="ctr"/>
            <a:endParaRPr lang="en-GB" sz="3600" dirty="0">
              <a:solidFill>
                <a:schemeClr val="bg1"/>
              </a:solidFill>
            </a:endParaRPr>
          </a:p>
          <a:p>
            <a:pPr algn="ctr"/>
            <a:r>
              <a:rPr lang="en-GB" sz="3600" dirty="0" smtClean="0">
                <a:solidFill>
                  <a:schemeClr val="bg1"/>
                </a:solidFill>
              </a:rPr>
              <a:t>In addition, all participants are called on Day 3 to confirm IMP receipt and trial procedures</a:t>
            </a:r>
            <a:endParaRPr lang="en-US" sz="3600" dirty="0">
              <a:solidFill>
                <a:schemeClr val="bg1"/>
              </a:solidFill>
            </a:endParaRPr>
          </a:p>
        </p:txBody>
      </p:sp>
    </p:spTree>
    <p:extLst>
      <p:ext uri="{BB962C8B-B14F-4D97-AF65-F5344CB8AC3E}">
        <p14:creationId xmlns:p14="http://schemas.microsoft.com/office/powerpoint/2010/main" val="3984916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1025" y="908394"/>
            <a:ext cx="9742517" cy="539262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481253"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42074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754" y="1009272"/>
            <a:ext cx="9821846" cy="2939266"/>
          </a:xfrm>
          <a:prstGeom prst="rect">
            <a:avLst/>
          </a:prstGeom>
          <a:noFill/>
        </p:spPr>
        <p:txBody>
          <a:bodyPr wrap="square" rtlCol="0">
            <a:spAutoFit/>
          </a:bodyPr>
          <a:lstStyle/>
          <a:p>
            <a:pPr lvl="0"/>
            <a:r>
              <a:rPr lang="en-US" sz="4000" dirty="0">
                <a:solidFill>
                  <a:schemeClr val="bg1"/>
                </a:solidFill>
              </a:rPr>
              <a:t>Aim:</a:t>
            </a:r>
          </a:p>
          <a:p>
            <a:pPr lvl="0"/>
            <a:endParaRPr lang="en-US" dirty="0">
              <a:solidFill>
                <a:schemeClr val="bg1"/>
              </a:solidFill>
            </a:endParaRPr>
          </a:p>
          <a:p>
            <a:pPr lvl="0" algn="ctr"/>
            <a:r>
              <a:rPr lang="en-GB" sz="3200" dirty="0" smtClean="0">
                <a:solidFill>
                  <a:schemeClr val="bg1"/>
                </a:solidFill>
              </a:rPr>
              <a:t>To find out whether potential treatments </a:t>
            </a:r>
            <a:r>
              <a:rPr lang="en-GB" sz="3200" dirty="0">
                <a:solidFill>
                  <a:schemeClr val="bg1"/>
                </a:solidFill>
              </a:rPr>
              <a:t>for </a:t>
            </a:r>
            <a:r>
              <a:rPr lang="en-GB" sz="3200" dirty="0" smtClean="0">
                <a:solidFill>
                  <a:schemeClr val="bg1"/>
                </a:solidFill>
              </a:rPr>
              <a:t>COVID-19-like-illness that are </a:t>
            </a:r>
            <a:r>
              <a:rPr lang="en-GB" sz="3200" dirty="0">
                <a:solidFill>
                  <a:schemeClr val="bg1"/>
                </a:solidFill>
              </a:rPr>
              <a:t>suitable for use in the community might help affected individuals recover more quickly and reduce the risk of hospitalisation and/or death.</a:t>
            </a:r>
            <a:endParaRPr lang="en-GB" sz="4800"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0150" y="4564091"/>
            <a:ext cx="3595100" cy="1919259"/>
          </a:xfrm>
          <a:prstGeom prst="rect">
            <a:avLst/>
          </a:prstGeom>
        </p:spPr>
      </p:pic>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80752"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7611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0531" y="2145427"/>
            <a:ext cx="9185563" cy="2062103"/>
          </a:xfrm>
          <a:prstGeom prst="rect">
            <a:avLst/>
          </a:prstGeom>
        </p:spPr>
        <p:txBody>
          <a:bodyPr wrap="square">
            <a:sp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Please contact the team if you have any problems:</a:t>
            </a:r>
          </a:p>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r>
              <a:rPr lang="en-US" sz="3200">
                <a:solidFill>
                  <a:schemeClr val="bg1"/>
                </a:solidFill>
                <a:latin typeface="Calibri" panose="020F0502020204030204" pitchFamily="34" charset="0"/>
                <a:ea typeface="Calibri" panose="020F0502020204030204" pitchFamily="34" charset="0"/>
                <a:cs typeface="Times New Roman" panose="02020603050405020304" pitchFamily="18" charset="0"/>
              </a:rPr>
              <a:t>Email</a:t>
            </a: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 principle@phc.ox.ac.uk</a:t>
            </a:r>
            <a:b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Phone Number: 0800 138 0880</a:t>
            </a:r>
            <a:endParaRPr lang="en-GB" sz="2800" dirty="0">
              <a:solidFill>
                <a:schemeClr val="bg1"/>
              </a:solidFill>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99387" y="115541"/>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35291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741" y="1046541"/>
            <a:ext cx="7661025"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We are looking at…</a:t>
            </a:r>
          </a:p>
        </p:txBody>
      </p:sp>
      <p:sp>
        <p:nvSpPr>
          <p:cNvPr id="5" name="Oval 4"/>
          <p:cNvSpPr/>
          <p:nvPr/>
        </p:nvSpPr>
        <p:spPr>
          <a:xfrm>
            <a:off x="997527" y="3009207"/>
            <a:ext cx="2593571" cy="25187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200830" y="3496788"/>
            <a:ext cx="2165825" cy="1569660"/>
          </a:xfrm>
          <a:prstGeom prst="rect">
            <a:avLst/>
          </a:prstGeom>
          <a:noFill/>
        </p:spPr>
        <p:txBody>
          <a:bodyPr wrap="square" rtlCol="0">
            <a:spAutoFit/>
          </a:bodyPr>
          <a:lstStyle/>
          <a:p>
            <a:pPr algn="ctr">
              <a:spcAft>
                <a:spcPts val="2001"/>
              </a:spcAft>
            </a:pPr>
            <a:r>
              <a:rPr lang="en-GB" sz="2400" dirty="0"/>
              <a:t>Existing drugs that may be active against COVID-19 </a:t>
            </a:r>
            <a:endParaRPr lang="en-US" sz="4000" dirty="0">
              <a:latin typeface="Arial" panose="020B0604020202020204" pitchFamily="34" charset="0"/>
              <a:cs typeface="Arial" panose="020B0604020202020204" pitchFamily="34" charset="0"/>
            </a:endParaRPr>
          </a:p>
        </p:txBody>
      </p:sp>
      <p:sp>
        <p:nvSpPr>
          <p:cNvPr id="7" name="Oval 6"/>
          <p:cNvSpPr/>
          <p:nvPr/>
        </p:nvSpPr>
        <p:spPr>
          <a:xfrm>
            <a:off x="7348450" y="1624789"/>
            <a:ext cx="2618509" cy="2452603"/>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TextBox 7"/>
          <p:cNvSpPr txBox="1"/>
          <p:nvPr/>
        </p:nvSpPr>
        <p:spPr>
          <a:xfrm>
            <a:off x="7747462" y="2352502"/>
            <a:ext cx="1787236" cy="830997"/>
          </a:xfrm>
          <a:prstGeom prst="rect">
            <a:avLst/>
          </a:prstGeom>
          <a:noFill/>
        </p:spPr>
        <p:txBody>
          <a:bodyPr wrap="square" rtlCol="0">
            <a:spAutoFit/>
          </a:bodyPr>
          <a:lstStyle/>
          <a:p>
            <a:pPr algn="ctr"/>
            <a:r>
              <a:rPr lang="en-GB" sz="2400" dirty="0"/>
              <a:t>Best usual primary care</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7593" y="4422370"/>
            <a:ext cx="3098731" cy="2060979"/>
          </a:xfrm>
          <a:prstGeom prst="rect">
            <a:avLst/>
          </a:prstGeom>
        </p:spPr>
      </p:pic>
      <p:sp>
        <p:nvSpPr>
          <p:cNvPr id="4" name="Oval 3"/>
          <p:cNvSpPr/>
          <p:nvPr/>
        </p:nvSpPr>
        <p:spPr>
          <a:xfrm>
            <a:off x="4268585" y="2352502"/>
            <a:ext cx="2402378" cy="2410691"/>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p:cNvSpPr txBox="1"/>
          <p:nvPr/>
        </p:nvSpPr>
        <p:spPr>
          <a:xfrm>
            <a:off x="4771505" y="2957682"/>
            <a:ext cx="1396538" cy="1200329"/>
          </a:xfrm>
          <a:prstGeom prst="rect">
            <a:avLst/>
          </a:prstGeom>
          <a:noFill/>
        </p:spPr>
        <p:txBody>
          <a:bodyPr wrap="square" rtlCol="0">
            <a:spAutoFit/>
          </a:bodyPr>
          <a:lstStyle/>
          <a:p>
            <a:r>
              <a:rPr lang="en-GB" sz="7200" dirty="0"/>
              <a:t>VS</a:t>
            </a:r>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71505" y="7783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63808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124" y="1042540"/>
            <a:ext cx="4884088"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We are looking for</a:t>
            </a:r>
          </a:p>
        </p:txBody>
      </p:sp>
      <p:sp>
        <p:nvSpPr>
          <p:cNvPr id="4" name="TextBox 3"/>
          <p:cNvSpPr txBox="1"/>
          <p:nvPr/>
        </p:nvSpPr>
        <p:spPr>
          <a:xfrm>
            <a:off x="0" y="1811981"/>
            <a:ext cx="11525250" cy="1031051"/>
          </a:xfrm>
          <a:prstGeom prst="rect">
            <a:avLst/>
          </a:prstGeom>
          <a:noFill/>
        </p:spPr>
        <p:txBody>
          <a:bodyPr wrap="square" rtlCol="0">
            <a:spAutoFit/>
          </a:bodyPr>
          <a:lstStyle/>
          <a:p>
            <a:pPr lvl="0"/>
            <a:r>
              <a:rPr lang="en-GB" sz="2000" dirty="0"/>
              <a:t>We are looking for: </a:t>
            </a:r>
            <a:r>
              <a:rPr lang="en-US" sz="2000" dirty="0"/>
              <a:t>Patients aged </a:t>
            </a:r>
            <a:r>
              <a:rPr lang="en-US" sz="2000" dirty="0" smtClean="0"/>
              <a:t>≥18-64 </a:t>
            </a:r>
            <a:r>
              <a:rPr lang="en-US" sz="2000" dirty="0"/>
              <a:t>years with any of the following </a:t>
            </a:r>
            <a:r>
              <a:rPr lang="en-US" sz="2000" dirty="0" smtClean="0"/>
              <a:t>underlying health conditions:</a:t>
            </a:r>
            <a:endParaRPr lang="en-US" sz="2000" dirty="0"/>
          </a:p>
          <a:p>
            <a:pPr lvl="0"/>
            <a:endParaRPr lang="en-GB" sz="2400" dirty="0">
              <a:solidFill>
                <a:schemeClr val="bg1"/>
              </a:solidFill>
            </a:endParaRPr>
          </a:p>
          <a:p>
            <a:pPr lvl="0"/>
            <a:endParaRPr lang="en-GB" dirty="0"/>
          </a:p>
        </p:txBody>
      </p:sp>
      <p:sp>
        <p:nvSpPr>
          <p:cNvPr id="5" name="Hexagon 4"/>
          <p:cNvSpPr/>
          <p:nvPr/>
        </p:nvSpPr>
        <p:spPr>
          <a:xfrm>
            <a:off x="998227" y="4223976"/>
            <a:ext cx="2094807" cy="1687484"/>
          </a:xfrm>
          <a:prstGeom prst="hexag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6" name="Hexagon 5"/>
          <p:cNvSpPr/>
          <p:nvPr/>
        </p:nvSpPr>
        <p:spPr>
          <a:xfrm>
            <a:off x="0" y="2441819"/>
            <a:ext cx="2094807" cy="1687484"/>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7" name="Hexagon 6"/>
          <p:cNvSpPr/>
          <p:nvPr/>
        </p:nvSpPr>
        <p:spPr>
          <a:xfrm>
            <a:off x="3354019" y="4237364"/>
            <a:ext cx="2094807" cy="1687484"/>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8" name="Hexagon 7"/>
          <p:cNvSpPr/>
          <p:nvPr/>
        </p:nvSpPr>
        <p:spPr>
          <a:xfrm>
            <a:off x="2258991" y="2420698"/>
            <a:ext cx="2094807" cy="1687484"/>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Hexagon 8"/>
          <p:cNvSpPr/>
          <p:nvPr/>
        </p:nvSpPr>
        <p:spPr>
          <a:xfrm>
            <a:off x="4456023" y="2433686"/>
            <a:ext cx="2094807" cy="1687484"/>
          </a:xfrm>
          <a:prstGeom prst="hexagon">
            <a:avLst/>
          </a:prstGeom>
          <a:solidFill>
            <a:srgbClr val="EAEAE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10" name="Hexagon 9"/>
          <p:cNvSpPr/>
          <p:nvPr/>
        </p:nvSpPr>
        <p:spPr>
          <a:xfrm>
            <a:off x="5709811" y="4237364"/>
            <a:ext cx="2094807" cy="1687484"/>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1" name="TextBox 10"/>
          <p:cNvSpPr txBox="1"/>
          <p:nvPr/>
        </p:nvSpPr>
        <p:spPr>
          <a:xfrm>
            <a:off x="187035" y="2536492"/>
            <a:ext cx="1720735" cy="1785104"/>
          </a:xfrm>
          <a:prstGeom prst="rect">
            <a:avLst/>
          </a:prstGeom>
          <a:noFill/>
        </p:spPr>
        <p:txBody>
          <a:bodyPr wrap="square" rtlCol="0">
            <a:spAutoFit/>
          </a:bodyPr>
          <a:lstStyle/>
          <a:p>
            <a:pPr algn="ctr"/>
            <a:r>
              <a:rPr lang="en-US" sz="1600" dirty="0">
                <a:solidFill>
                  <a:schemeClr val="bg1"/>
                </a:solidFill>
              </a:rPr>
              <a:t>Known weakened immune system due to a serious illness or medication (e.g. chemotherapy); </a:t>
            </a:r>
            <a:endParaRPr lang="en-GB" sz="1600" dirty="0">
              <a:solidFill>
                <a:schemeClr val="bg1"/>
              </a:solidFill>
            </a:endParaRPr>
          </a:p>
          <a:p>
            <a:endParaRPr lang="en-GB" sz="1400" dirty="0"/>
          </a:p>
        </p:txBody>
      </p:sp>
      <p:sp>
        <p:nvSpPr>
          <p:cNvPr id="12" name="TextBox 11"/>
          <p:cNvSpPr txBox="1"/>
          <p:nvPr/>
        </p:nvSpPr>
        <p:spPr>
          <a:xfrm>
            <a:off x="2511407" y="2456990"/>
            <a:ext cx="1610593" cy="1169551"/>
          </a:xfrm>
          <a:prstGeom prst="rect">
            <a:avLst/>
          </a:prstGeom>
          <a:noFill/>
        </p:spPr>
        <p:txBody>
          <a:bodyPr wrap="square" rtlCol="0">
            <a:spAutoFit/>
          </a:bodyPr>
          <a:lstStyle/>
          <a:p>
            <a:pPr algn="ctr"/>
            <a:r>
              <a:rPr lang="en-US" sz="1800" dirty="0">
                <a:solidFill>
                  <a:schemeClr val="bg1"/>
                </a:solidFill>
              </a:rPr>
              <a:t>Known heart disease </a:t>
            </a:r>
            <a:r>
              <a:rPr lang="en-GB" dirty="0">
                <a:solidFill>
                  <a:schemeClr val="bg1"/>
                </a:solidFill>
              </a:rPr>
              <a:t>and/ or hypertension</a:t>
            </a:r>
            <a:endParaRPr lang="en-US" sz="1800" dirty="0">
              <a:solidFill>
                <a:schemeClr val="bg1"/>
              </a:solidFill>
            </a:endParaRPr>
          </a:p>
          <a:p>
            <a:pPr algn="ctr"/>
            <a:endParaRPr lang="en-GB"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1991" y="3285561"/>
            <a:ext cx="692726" cy="943287"/>
          </a:xfrm>
          <a:prstGeom prst="rect">
            <a:avLst/>
          </a:prstGeom>
        </p:spPr>
      </p:pic>
      <p:sp>
        <p:nvSpPr>
          <p:cNvPr id="14" name="TextBox 13"/>
          <p:cNvSpPr txBox="1"/>
          <p:nvPr/>
        </p:nvSpPr>
        <p:spPr>
          <a:xfrm>
            <a:off x="4668938" y="2425456"/>
            <a:ext cx="1710055" cy="1184940"/>
          </a:xfrm>
          <a:prstGeom prst="rect">
            <a:avLst/>
          </a:prstGeom>
          <a:noFill/>
        </p:spPr>
        <p:txBody>
          <a:bodyPr wrap="square" rtlCol="0">
            <a:spAutoFit/>
          </a:bodyPr>
          <a:lstStyle/>
          <a:p>
            <a:pPr algn="ctr"/>
            <a:r>
              <a:rPr lang="en-US" sz="1800" dirty="0"/>
              <a:t>Known </a:t>
            </a:r>
            <a:r>
              <a:rPr lang="en-US" sz="1800" dirty="0" smtClean="0"/>
              <a:t>chronic lung disease (e.g. asthma)</a:t>
            </a:r>
            <a:endParaRPr lang="en-US" sz="1800" dirty="0"/>
          </a:p>
          <a:p>
            <a:pPr algn="ctr"/>
            <a:endParaRPr lang="en-GB"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081" y="3395806"/>
            <a:ext cx="1072662" cy="710080"/>
          </a:xfrm>
          <a:prstGeom prst="rect">
            <a:avLst/>
          </a:prstGeom>
        </p:spPr>
      </p:pic>
      <p:sp>
        <p:nvSpPr>
          <p:cNvPr id="16" name="TextBox 15"/>
          <p:cNvSpPr txBox="1"/>
          <p:nvPr/>
        </p:nvSpPr>
        <p:spPr>
          <a:xfrm>
            <a:off x="1334892" y="4439175"/>
            <a:ext cx="1421476" cy="646331"/>
          </a:xfrm>
          <a:prstGeom prst="rect">
            <a:avLst/>
          </a:prstGeom>
          <a:noFill/>
        </p:spPr>
        <p:txBody>
          <a:bodyPr wrap="square" rtlCol="0">
            <a:spAutoFit/>
          </a:bodyPr>
          <a:lstStyle/>
          <a:p>
            <a:pPr algn="ctr"/>
            <a:r>
              <a:rPr lang="en-US" sz="1800" dirty="0">
                <a:solidFill>
                  <a:schemeClr val="bg1"/>
                </a:solidFill>
              </a:rPr>
              <a:t>Known diabetes</a:t>
            </a:r>
            <a:endParaRPr lang="en-GB" dirty="0"/>
          </a:p>
        </p:txBody>
      </p:sp>
      <p:sp>
        <p:nvSpPr>
          <p:cNvPr id="17" name="TextBox 16"/>
          <p:cNvSpPr txBox="1"/>
          <p:nvPr/>
        </p:nvSpPr>
        <p:spPr>
          <a:xfrm>
            <a:off x="3732247" y="4464166"/>
            <a:ext cx="1338349" cy="923330"/>
          </a:xfrm>
          <a:prstGeom prst="rect">
            <a:avLst/>
          </a:prstGeom>
          <a:noFill/>
        </p:spPr>
        <p:txBody>
          <a:bodyPr wrap="square" rtlCol="0">
            <a:spAutoFit/>
          </a:bodyPr>
          <a:lstStyle/>
          <a:p>
            <a:pPr algn="ctr"/>
            <a:r>
              <a:rPr lang="en-US" sz="1800" dirty="0"/>
              <a:t>Known mild hepatic impairment</a:t>
            </a:r>
            <a:endParaRPr lang="en-GB" dirty="0"/>
          </a:p>
        </p:txBody>
      </p:sp>
      <p:sp>
        <p:nvSpPr>
          <p:cNvPr id="18" name="TextBox 17"/>
          <p:cNvSpPr txBox="1"/>
          <p:nvPr/>
        </p:nvSpPr>
        <p:spPr>
          <a:xfrm>
            <a:off x="6054789" y="4439176"/>
            <a:ext cx="1404850" cy="1200329"/>
          </a:xfrm>
          <a:prstGeom prst="rect">
            <a:avLst/>
          </a:prstGeom>
          <a:noFill/>
        </p:spPr>
        <p:txBody>
          <a:bodyPr wrap="square" rtlCol="0">
            <a:spAutoFit/>
          </a:bodyPr>
          <a:lstStyle/>
          <a:p>
            <a:pPr algn="ctr"/>
            <a:r>
              <a:rPr lang="en-US" sz="1800" dirty="0">
                <a:solidFill>
                  <a:schemeClr val="bg1"/>
                </a:solidFill>
              </a:rPr>
              <a:t>Known stroke or neurological problem</a:t>
            </a:r>
            <a:endParaRPr lang="en-GB" dirty="0"/>
          </a:p>
        </p:txBody>
      </p:sp>
      <p:sp>
        <p:nvSpPr>
          <p:cNvPr id="19" name="TextBox 18"/>
          <p:cNvSpPr txBox="1"/>
          <p:nvPr/>
        </p:nvSpPr>
        <p:spPr>
          <a:xfrm>
            <a:off x="2449483" y="6029039"/>
            <a:ext cx="9318568" cy="723275"/>
          </a:xfrm>
          <a:prstGeom prst="rect">
            <a:avLst/>
          </a:prstGeom>
          <a:noFill/>
        </p:spPr>
        <p:txBody>
          <a:bodyPr wrap="square" rtlCol="0">
            <a:spAutoFit/>
          </a:bodyPr>
          <a:lstStyle/>
          <a:p>
            <a:r>
              <a:rPr lang="en-GB" sz="2400" dirty="0">
                <a:solidFill>
                  <a:schemeClr val="bg1"/>
                </a:solidFill>
              </a:rPr>
              <a:t>OR </a:t>
            </a:r>
            <a:r>
              <a:rPr lang="en-US" sz="2400" dirty="0">
                <a:solidFill>
                  <a:schemeClr val="bg1"/>
                </a:solidFill>
              </a:rPr>
              <a:t>Patients aged ≥65 with or without comorbidity</a:t>
            </a:r>
            <a:endParaRPr lang="en-GB" sz="2400" dirty="0">
              <a:solidFill>
                <a:schemeClr val="bg1"/>
              </a:solidFill>
            </a:endParaRPr>
          </a:p>
          <a:p>
            <a:r>
              <a:rPr lang="en-GB" dirty="0"/>
              <a:t> </a:t>
            </a:r>
          </a:p>
        </p:txBody>
      </p:sp>
      <p:pic>
        <p:nvPicPr>
          <p:cNvPr id="20" name="Picture 1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927717" y="47308"/>
            <a:ext cx="1847850" cy="666115"/>
          </a:xfrm>
          <a:prstGeom prst="rect">
            <a:avLst/>
          </a:prstGeom>
          <a:noFill/>
          <a:ln>
            <a:noFill/>
          </a:ln>
          <a:effectLst/>
          <a:extLst>
            <a:ext uri="{53640926-AAD7-44D8-BBD7-CCE9431645EC}">
              <a14:shadowObscured xmlns:a14="http://schemas.microsoft.com/office/drawing/2010/main"/>
            </a:ext>
          </a:extLst>
        </p:spPr>
      </p:pic>
      <p:sp>
        <p:nvSpPr>
          <p:cNvPr id="21" name="Hexagon 20"/>
          <p:cNvSpPr/>
          <p:nvPr/>
        </p:nvSpPr>
        <p:spPr>
          <a:xfrm>
            <a:off x="6653055" y="2433686"/>
            <a:ext cx="2094807" cy="1687484"/>
          </a:xfrm>
          <a:prstGeom prst="hexagon">
            <a:avLst/>
          </a:prstGeom>
          <a:solidFill>
            <a:srgbClr val="FFFFCC"/>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22" name="TextBox 21"/>
          <p:cNvSpPr txBox="1"/>
          <p:nvPr/>
        </p:nvSpPr>
        <p:spPr>
          <a:xfrm>
            <a:off x="6823004" y="2519451"/>
            <a:ext cx="1710055" cy="877163"/>
          </a:xfrm>
          <a:prstGeom prst="rect">
            <a:avLst/>
          </a:prstGeom>
          <a:noFill/>
        </p:spPr>
        <p:txBody>
          <a:bodyPr wrap="square" rtlCol="0">
            <a:spAutoFit/>
          </a:bodyPr>
          <a:lstStyle/>
          <a:p>
            <a:pPr algn="ctr"/>
            <a:r>
              <a:rPr lang="en-GB" dirty="0"/>
              <a:t>Self-reported obesity or BMI </a:t>
            </a:r>
            <a:r>
              <a:rPr lang="en-GB" dirty="0" smtClean="0"/>
              <a:t>≥</a:t>
            </a:r>
            <a:r>
              <a:rPr lang="en-GB" dirty="0"/>
              <a:t>35 kg/m2</a:t>
            </a:r>
          </a:p>
        </p:txBody>
      </p:sp>
      <p:sp>
        <p:nvSpPr>
          <p:cNvPr id="3" name="TextBox 2"/>
          <p:cNvSpPr txBox="1"/>
          <p:nvPr/>
        </p:nvSpPr>
        <p:spPr>
          <a:xfrm>
            <a:off x="8851212" y="4052280"/>
            <a:ext cx="534838" cy="400110"/>
          </a:xfrm>
          <a:prstGeom prst="rect">
            <a:avLst/>
          </a:prstGeom>
          <a:noFill/>
        </p:spPr>
        <p:txBody>
          <a:bodyPr wrap="square" rtlCol="0">
            <a:spAutoFit/>
          </a:bodyPr>
          <a:lstStyle/>
          <a:p>
            <a:r>
              <a:rPr lang="en-GB" sz="2000" b="1" dirty="0" smtClean="0"/>
              <a:t>OR</a:t>
            </a:r>
            <a:endParaRPr lang="en-GB" sz="2000" b="1" dirty="0"/>
          </a:p>
        </p:txBody>
      </p:sp>
      <p:sp>
        <p:nvSpPr>
          <p:cNvPr id="23" name="Rounded Rectangle 22"/>
          <p:cNvSpPr/>
          <p:nvPr/>
        </p:nvSpPr>
        <p:spPr>
          <a:xfrm>
            <a:off x="9489400" y="3395806"/>
            <a:ext cx="2035850" cy="1849054"/>
          </a:xfrm>
          <a:prstGeom prst="round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TextBox 23"/>
          <p:cNvSpPr txBox="1"/>
          <p:nvPr/>
        </p:nvSpPr>
        <p:spPr>
          <a:xfrm>
            <a:off x="9489400" y="3682948"/>
            <a:ext cx="1967691" cy="1400383"/>
          </a:xfrm>
          <a:prstGeom prst="rect">
            <a:avLst/>
          </a:prstGeom>
          <a:noFill/>
        </p:spPr>
        <p:txBody>
          <a:bodyPr wrap="square" rtlCol="0">
            <a:spAutoFit/>
          </a:bodyPr>
          <a:lstStyle/>
          <a:p>
            <a:pPr algn="ctr"/>
            <a:r>
              <a:rPr lang="en-GB" dirty="0" smtClean="0"/>
              <a:t>Patients in this age group reporting Shortness of Breath as a symptom of Covid-19</a:t>
            </a:r>
            <a:endParaRPr lang="en-GB" dirty="0"/>
          </a:p>
        </p:txBody>
      </p:sp>
    </p:spTree>
    <p:extLst>
      <p:ext uri="{BB962C8B-B14F-4D97-AF65-F5344CB8AC3E}">
        <p14:creationId xmlns:p14="http://schemas.microsoft.com/office/powerpoint/2010/main" val="2176294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2722" y="1003203"/>
            <a:ext cx="2014883" cy="1938992"/>
          </a:xfrm>
          <a:prstGeom prst="rect">
            <a:avLst/>
          </a:prstGeom>
        </p:spPr>
        <p:txBody>
          <a:bodyPr wrap="square">
            <a:spAutoFit/>
          </a:bodyPr>
          <a:lstStyle/>
          <a:p>
            <a:pPr algn="ctr"/>
            <a:r>
              <a:rPr lang="en-GB" sz="4000" dirty="0">
                <a:solidFill>
                  <a:schemeClr val="bg1"/>
                </a:solidFill>
              </a:rPr>
              <a:t>WITH </a:t>
            </a:r>
          </a:p>
          <a:p>
            <a:endParaRPr lang="en-GB" sz="4000" dirty="0">
              <a:solidFill>
                <a:schemeClr val="bg1"/>
              </a:solidFill>
            </a:endParaRPr>
          </a:p>
          <a:p>
            <a:pPr lvl="0"/>
            <a:endParaRPr lang="en-GB" sz="4000" dirty="0">
              <a:solidFill>
                <a:schemeClr val="bg1"/>
              </a:solidFill>
            </a:endParaRPr>
          </a:p>
        </p:txBody>
      </p:sp>
      <p:sp>
        <p:nvSpPr>
          <p:cNvPr id="3" name="Rectangle 2"/>
          <p:cNvSpPr/>
          <p:nvPr/>
        </p:nvSpPr>
        <p:spPr>
          <a:xfrm>
            <a:off x="171088" y="2208351"/>
            <a:ext cx="2002468" cy="7738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t>New Continuous Cough</a:t>
            </a:r>
          </a:p>
        </p:txBody>
      </p:sp>
      <p:grpSp>
        <p:nvGrpSpPr>
          <p:cNvPr id="11" name="Group 10">
            <a:extLst>
              <a:ext uri="{FF2B5EF4-FFF2-40B4-BE49-F238E27FC236}">
                <a16:creationId xmlns:a16="http://schemas.microsoft.com/office/drawing/2014/main" id="{7D79DA58-6CFD-4B51-A2EC-44BA8056BD77}"/>
              </a:ext>
            </a:extLst>
          </p:cNvPr>
          <p:cNvGrpSpPr/>
          <p:nvPr/>
        </p:nvGrpSpPr>
        <p:grpSpPr>
          <a:xfrm>
            <a:off x="2533668" y="2002991"/>
            <a:ext cx="1815353" cy="1131171"/>
            <a:chOff x="4420292" y="2650186"/>
            <a:chExt cx="1949335" cy="1354975"/>
          </a:xfrm>
        </p:grpSpPr>
        <p:sp>
          <p:nvSpPr>
            <p:cNvPr id="4" name="Cloud 3"/>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
        <p:nvSpPr>
          <p:cNvPr id="6" name="Rectangle 5"/>
          <p:cNvSpPr/>
          <p:nvPr/>
        </p:nvSpPr>
        <p:spPr>
          <a:xfrm>
            <a:off x="4540813" y="2080550"/>
            <a:ext cx="2109369" cy="12814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A high temperature (hot to touch</a:t>
            </a:r>
            <a:r>
              <a:rPr lang="en-GB" sz="3600" dirty="0"/>
              <a:t>)</a:t>
            </a:r>
          </a:p>
        </p:txBody>
      </p:sp>
      <p:sp>
        <p:nvSpPr>
          <p:cNvPr id="7" name="TextBox 6"/>
          <p:cNvSpPr txBox="1"/>
          <p:nvPr/>
        </p:nvSpPr>
        <p:spPr>
          <a:xfrm>
            <a:off x="3521941" y="3650081"/>
            <a:ext cx="4892285" cy="1384995"/>
          </a:xfrm>
          <a:prstGeom prst="rect">
            <a:avLst/>
          </a:prstGeom>
          <a:noFill/>
        </p:spPr>
        <p:txBody>
          <a:bodyPr wrap="square" rtlCol="0">
            <a:spAutoFit/>
          </a:bodyPr>
          <a:lstStyle/>
          <a:p>
            <a:r>
              <a:rPr lang="en-US" sz="2800" b="1" dirty="0">
                <a:solidFill>
                  <a:schemeClr val="bg1"/>
                </a:solidFill>
              </a:rPr>
              <a:t>within 14 days of inclusion</a:t>
            </a:r>
          </a:p>
          <a:p>
            <a:endParaRPr lang="en-US" sz="2800" b="1" dirty="0">
              <a:solidFill>
                <a:schemeClr val="bg1"/>
              </a:solidFill>
            </a:endParaRPr>
          </a:p>
          <a:p>
            <a:r>
              <a:rPr lang="en-US" sz="2800" b="1" dirty="0">
                <a:solidFill>
                  <a:schemeClr val="bg1"/>
                </a:solidFill>
              </a:rPr>
              <a:t>				OR</a:t>
            </a:r>
            <a:endParaRPr lang="en-GB" sz="2800" b="1"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98175"/>
            <a:ext cx="2385175" cy="23851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0992" y="4513812"/>
            <a:ext cx="1969538" cy="1969538"/>
          </a:xfrm>
          <a:prstGeom prst="rect">
            <a:avLst/>
          </a:prstGeom>
        </p:spPr>
      </p:pic>
      <p:pic>
        <p:nvPicPr>
          <p:cNvPr id="10" name="Picture 9" descr="PRINCIPLE-TRIAL_Colour_on-white"/>
          <p:cNvPicPr/>
          <p:nvPr/>
        </p:nvPicPr>
        <p:blipFill rotWithShape="1">
          <a:blip r:embed="rId5" cstate="print">
            <a:extLst>
              <a:ext uri="{28A0092B-C50C-407E-A947-70E740481C1C}">
                <a14:useLocalDpi xmlns:a14="http://schemas.microsoft.com/office/drawing/2010/main" val="0"/>
              </a:ext>
            </a:extLst>
          </a:blip>
          <a:srcRect l="4245" r="4245"/>
          <a:stretch/>
        </p:blipFill>
        <p:spPr bwMode="auto">
          <a:xfrm>
            <a:off x="4521777" y="64333"/>
            <a:ext cx="1847850" cy="666115"/>
          </a:xfrm>
          <a:prstGeom prst="rect">
            <a:avLst/>
          </a:prstGeom>
          <a:noFill/>
          <a:ln>
            <a:noFill/>
          </a:ln>
          <a:effectLst/>
          <a:extLst>
            <a:ext uri="{53640926-AAD7-44D8-BBD7-CCE9431645EC}">
              <a14:shadowObscured xmlns:a14="http://schemas.microsoft.com/office/drawing/2010/main"/>
            </a:ext>
          </a:extLst>
        </p:spPr>
      </p:pic>
      <p:sp>
        <p:nvSpPr>
          <p:cNvPr id="12" name="Rectangle 11">
            <a:extLst>
              <a:ext uri="{FF2B5EF4-FFF2-40B4-BE49-F238E27FC236}">
                <a16:creationId xmlns:a16="http://schemas.microsoft.com/office/drawing/2014/main" id="{3379E9A6-910E-499A-919C-9783AE02E581}"/>
              </a:ext>
            </a:extLst>
          </p:cNvPr>
          <p:cNvSpPr/>
          <p:nvPr/>
        </p:nvSpPr>
        <p:spPr>
          <a:xfrm>
            <a:off x="2677006" y="4991107"/>
            <a:ext cx="5956006" cy="14354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a:t>A positive COVID-19 test in the last 14 days with any symptoms</a:t>
            </a:r>
          </a:p>
        </p:txBody>
      </p:sp>
      <p:sp>
        <p:nvSpPr>
          <p:cNvPr id="13" name="Rectangle 12"/>
          <p:cNvSpPr/>
          <p:nvPr/>
        </p:nvSpPr>
        <p:spPr>
          <a:xfrm>
            <a:off x="8812694" y="2163597"/>
            <a:ext cx="2366683" cy="8633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Change/loss of smell/taste</a:t>
            </a:r>
          </a:p>
        </p:txBody>
      </p:sp>
      <p:grpSp>
        <p:nvGrpSpPr>
          <p:cNvPr id="14" name="Group 13">
            <a:extLst>
              <a:ext uri="{FF2B5EF4-FFF2-40B4-BE49-F238E27FC236}">
                <a16:creationId xmlns:a16="http://schemas.microsoft.com/office/drawing/2014/main" id="{A3FED63E-CDD1-4640-A609-33B1FA5D3D92}"/>
              </a:ext>
            </a:extLst>
          </p:cNvPr>
          <p:cNvGrpSpPr/>
          <p:nvPr/>
        </p:nvGrpSpPr>
        <p:grpSpPr>
          <a:xfrm>
            <a:off x="6870482" y="2029672"/>
            <a:ext cx="1815353" cy="1131171"/>
            <a:chOff x="4420292" y="2650186"/>
            <a:chExt cx="1949335" cy="1354975"/>
          </a:xfrm>
        </p:grpSpPr>
        <p:sp>
          <p:nvSpPr>
            <p:cNvPr id="15" name="Cloud 14">
              <a:extLst>
                <a:ext uri="{FF2B5EF4-FFF2-40B4-BE49-F238E27FC236}">
                  <a16:creationId xmlns:a16="http://schemas.microsoft.com/office/drawing/2014/main" id="{3A5970ED-3C54-46C0-A086-D75EB7B7357B}"/>
                </a:ext>
              </a:extLst>
            </p:cNvPr>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17A40488-1C8D-4284-B538-94F4E8F92892}"/>
                </a:ext>
              </a:extLst>
            </p:cNvPr>
            <p:cNvSpPr txBox="1"/>
            <p:nvPr/>
          </p:nvSpPr>
          <p:spPr>
            <a:xfrm>
              <a:off x="4783335" y="3005036"/>
              <a:ext cx="1223248" cy="467658"/>
            </a:xfrm>
            <a:prstGeom prst="rect">
              <a:avLst/>
            </a:prstGeom>
            <a:noFill/>
          </p:spPr>
          <p:txBody>
            <a:bodyPr wrap="square" rtlCol="0">
              <a:spAutoFit/>
            </a:bodyPr>
            <a:lstStyle/>
            <a:p>
              <a:r>
                <a:rPr lang="en-GB" sz="2000" dirty="0" err="1">
                  <a:solidFill>
                    <a:schemeClr val="bg1"/>
                  </a:solidFill>
                </a:rPr>
                <a:t>And/Or</a:t>
              </a:r>
              <a:endParaRPr lang="en-GB" sz="2000" dirty="0">
                <a:solidFill>
                  <a:schemeClr val="bg1"/>
                </a:solidFill>
              </a:endParaRPr>
            </a:p>
          </p:txBody>
        </p:sp>
      </p:grpSp>
    </p:spTree>
    <p:extLst>
      <p:ext uri="{BB962C8B-B14F-4D97-AF65-F5344CB8AC3E}">
        <p14:creationId xmlns:p14="http://schemas.microsoft.com/office/powerpoint/2010/main" val="2537295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jpg"/>
          <p:cNvPicPr>
            <a:picLocks noChangeAspect="1"/>
          </p:cNvPicPr>
          <p:nvPr/>
        </p:nvPicPr>
        <p:blipFill rotWithShape="1">
          <a:blip r:embed="rId2"/>
          <a:srcRect r="48525"/>
          <a:stretch/>
        </p:blipFill>
        <p:spPr>
          <a:xfrm>
            <a:off x="507076" y="997528"/>
            <a:ext cx="4788132" cy="522600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9077">
            <a:off x="5995724" y="1587729"/>
            <a:ext cx="2001121" cy="2663744"/>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359" b="2940"/>
          <a:stretch/>
        </p:blipFill>
        <p:spPr>
          <a:xfrm rot="944266">
            <a:off x="7884402" y="3133249"/>
            <a:ext cx="1908545" cy="241069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11812">
            <a:off x="7068777" y="2237796"/>
            <a:ext cx="618416" cy="57300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6840487" y="3174457"/>
            <a:ext cx="658211" cy="58364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8950439" y="3955575"/>
            <a:ext cx="475681" cy="421795"/>
          </a:xfrm>
          <a:prstGeom prst="rect">
            <a:avLst/>
          </a:prstGeom>
        </p:spPr>
      </p:pic>
      <p:sp>
        <p:nvSpPr>
          <p:cNvPr id="11" name="TextBox 10"/>
          <p:cNvSpPr txBox="1"/>
          <p:nvPr/>
        </p:nvSpPr>
        <p:spPr>
          <a:xfrm>
            <a:off x="5548343" y="5757588"/>
            <a:ext cx="2779504" cy="646331"/>
          </a:xfrm>
          <a:prstGeom prst="rect">
            <a:avLst/>
          </a:prstGeom>
          <a:noFill/>
        </p:spPr>
        <p:txBody>
          <a:bodyPr wrap="square" rtlCol="0">
            <a:spAutoFit/>
          </a:bodyPr>
          <a:lstStyle/>
          <a:p>
            <a:r>
              <a:rPr lang="en-GB" sz="1800" b="1" dirty="0">
                <a:solidFill>
                  <a:schemeClr val="bg1"/>
                </a:solidFill>
              </a:rPr>
              <a:t>See Current Protocol &amp; Eligibility </a:t>
            </a:r>
            <a:r>
              <a:rPr lang="en-GB" sz="1800" b="1" dirty="0" err="1">
                <a:solidFill>
                  <a:schemeClr val="bg1"/>
                </a:solidFill>
              </a:rPr>
              <a:t>eCRF</a:t>
            </a:r>
            <a:endParaRPr lang="en-GB" sz="1800" b="1" dirty="0">
              <a:solidFill>
                <a:schemeClr val="bg1"/>
              </a:solidFill>
            </a:endParaRPr>
          </a:p>
        </p:txBody>
      </p:sp>
      <p:pic>
        <p:nvPicPr>
          <p:cNvPr id="12" name="Picture 11"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489566" y="24295"/>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8414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a:stretch>
            <a:fillRect/>
          </a:stretch>
        </p:blipFill>
        <p:spPr>
          <a:xfrm>
            <a:off x="1354974" y="1053207"/>
            <a:ext cx="9426633" cy="529605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14009"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373533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31858462"/>
              </p:ext>
            </p:extLst>
          </p:nvPr>
        </p:nvGraphicFramePr>
        <p:xfrm>
          <a:off x="1115569" y="1121390"/>
          <a:ext cx="10039306" cy="50551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763885" y="65664"/>
            <a:ext cx="1847850" cy="666115"/>
          </a:xfrm>
          <a:prstGeom prst="rect">
            <a:avLst/>
          </a:prstGeom>
          <a:noFill/>
          <a:ln>
            <a:noFill/>
          </a:ln>
          <a:effectLst/>
          <a:extLst>
            <a:ext uri="{53640926-AAD7-44D8-BBD7-CCE9431645EC}">
              <a14:shadowObscured xmlns:a14="http://schemas.microsoft.com/office/drawing/2010/main"/>
            </a:ext>
          </a:extLst>
        </p:spPr>
      </p:pic>
      <p:grpSp>
        <p:nvGrpSpPr>
          <p:cNvPr id="6" name="Group 5"/>
          <p:cNvGrpSpPr/>
          <p:nvPr/>
        </p:nvGrpSpPr>
        <p:grpSpPr>
          <a:xfrm>
            <a:off x="1416271" y="2722846"/>
            <a:ext cx="2575540" cy="1814650"/>
            <a:chOff x="-3962591" y="1251796"/>
            <a:chExt cx="3407859" cy="2092296"/>
          </a:xfrm>
        </p:grpSpPr>
        <p:sp>
          <p:nvSpPr>
            <p:cNvPr id="7" name="Rounded Rectangle 6"/>
            <p:cNvSpPr/>
            <p:nvPr/>
          </p:nvSpPr>
          <p:spPr>
            <a:xfrm>
              <a:off x="-3891779" y="1295159"/>
              <a:ext cx="3266237" cy="2048933"/>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Rounded Rectangle 4"/>
            <p:cNvSpPr txBox="1"/>
            <p:nvPr/>
          </p:nvSpPr>
          <p:spPr>
            <a:xfrm>
              <a:off x="-3962591" y="1251796"/>
              <a:ext cx="3407859" cy="20489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t> </a:t>
              </a:r>
              <a:r>
                <a:rPr lang="en-US" sz="1400" dirty="0"/>
                <a:t>Register your patient using site direct </a:t>
              </a:r>
              <a:r>
                <a:rPr lang="en-US" sz="1400" dirty="0" smtClean="0"/>
                <a:t>link or PRINCIPLE website </a:t>
              </a:r>
              <a:r>
                <a:rPr lang="en-US" sz="1400" dirty="0"/>
                <a:t>and help them complete screening, informed consent and baseline. Alternatively provide them with direct link to complete at home on their own. </a:t>
              </a:r>
              <a:endParaRPr lang="en-US" sz="1400" kern="1200" dirty="0"/>
            </a:p>
          </p:txBody>
        </p:sp>
      </p:grpSp>
    </p:spTree>
    <p:extLst>
      <p:ext uri="{BB962C8B-B14F-4D97-AF65-F5344CB8AC3E}">
        <p14:creationId xmlns:p14="http://schemas.microsoft.com/office/powerpoint/2010/main" val="268830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673" y="1645474"/>
            <a:ext cx="9677012" cy="4801314"/>
          </a:xfrm>
          <a:prstGeom prst="rect">
            <a:avLst/>
          </a:prstGeom>
        </p:spPr>
        <p:txBody>
          <a:bodyPr wrap="square">
            <a:spAutoFit/>
          </a:bodyPr>
          <a:lstStyle/>
          <a:p>
            <a:r>
              <a:rPr lang="en-GB" u="sng" dirty="0">
                <a:solidFill>
                  <a:schemeClr val="bg1"/>
                </a:solidFill>
              </a:rPr>
              <a:t>Original Sentry system  </a:t>
            </a:r>
            <a:endParaRPr lang="en-GB" dirty="0">
              <a:solidFill>
                <a:schemeClr val="bg1"/>
              </a:solidFill>
            </a:endParaRPr>
          </a:p>
          <a:p>
            <a:r>
              <a:rPr lang="en-GB" dirty="0" smtClean="0">
                <a:solidFill>
                  <a:schemeClr val="bg1"/>
                </a:solidFill>
              </a:rPr>
              <a:t>(This system was originally set up for </a:t>
            </a:r>
            <a:r>
              <a:rPr lang="en-GB" dirty="0">
                <a:solidFill>
                  <a:schemeClr val="bg1"/>
                </a:solidFill>
              </a:rPr>
              <a:t>participants who enrol via a practice- specific link they've often received in a text from the practice; their participant IDs would start </a:t>
            </a:r>
            <a:r>
              <a:rPr lang="en-GB" dirty="0" smtClean="0">
                <a:solidFill>
                  <a:schemeClr val="bg1"/>
                </a:solidFill>
              </a:rPr>
              <a:t>XXX0…). These site specific links were distributed with the Green Light and contained a 3-letter practice specific code. Most sites have now moved away from using these but some patients do still register via this pathway. </a:t>
            </a:r>
            <a:endParaRPr lang="en-GB" dirty="0">
              <a:solidFill>
                <a:schemeClr val="bg1"/>
              </a:solidFill>
            </a:endParaRPr>
          </a:p>
          <a:p>
            <a:r>
              <a:rPr lang="en-GB" dirty="0">
                <a:solidFill>
                  <a:schemeClr val="bg1"/>
                </a:solidFill>
              </a:rPr>
              <a:t> </a:t>
            </a:r>
          </a:p>
          <a:p>
            <a:r>
              <a:rPr lang="en-GB" dirty="0">
                <a:solidFill>
                  <a:schemeClr val="bg1"/>
                </a:solidFill>
              </a:rPr>
              <a:t>Link: </a:t>
            </a:r>
            <a:r>
              <a:rPr lang="en-GB" dirty="0">
                <a:solidFill>
                  <a:schemeClr val="bg1"/>
                </a:solidFill>
                <a:hlinkClick r:id="rId2"/>
              </a:rPr>
              <a:t>https://sentry.phc.ox.ac.uk/sentry/login</a:t>
            </a:r>
            <a:r>
              <a:rPr lang="en-GB" dirty="0">
                <a:solidFill>
                  <a:schemeClr val="bg1"/>
                </a:solidFill>
              </a:rPr>
              <a:t> </a:t>
            </a:r>
          </a:p>
          <a:p>
            <a:r>
              <a:rPr lang="en-GB" dirty="0">
                <a:solidFill>
                  <a:schemeClr val="bg1"/>
                </a:solidFill>
              </a:rPr>
              <a:t> </a:t>
            </a:r>
          </a:p>
          <a:p>
            <a:r>
              <a:rPr lang="en-GB" dirty="0">
                <a:solidFill>
                  <a:schemeClr val="bg1"/>
                </a:solidFill>
              </a:rPr>
              <a:t> </a:t>
            </a:r>
          </a:p>
          <a:p>
            <a:r>
              <a:rPr lang="en-GB" u="sng" dirty="0">
                <a:solidFill>
                  <a:schemeClr val="bg1"/>
                </a:solidFill>
              </a:rPr>
              <a:t>Newer Sentry system </a:t>
            </a:r>
            <a:endParaRPr lang="en-GB" dirty="0">
              <a:solidFill>
                <a:schemeClr val="bg1"/>
              </a:solidFill>
            </a:endParaRPr>
          </a:p>
          <a:p>
            <a:r>
              <a:rPr lang="en-GB" dirty="0">
                <a:solidFill>
                  <a:schemeClr val="bg1"/>
                </a:solidFill>
              </a:rPr>
              <a:t>(Which is used when people self-refer, </a:t>
            </a:r>
            <a:r>
              <a:rPr lang="en-GB" dirty="0" err="1">
                <a:solidFill>
                  <a:schemeClr val="bg1"/>
                </a:solidFill>
              </a:rPr>
              <a:t>ie</a:t>
            </a:r>
            <a:r>
              <a:rPr lang="en-GB" dirty="0">
                <a:solidFill>
                  <a:schemeClr val="bg1"/>
                </a:solidFill>
              </a:rPr>
              <a:t> don’t use a practice-specific link, and enrol via our website; their participant IDs start </a:t>
            </a:r>
            <a:r>
              <a:rPr lang="en-GB" dirty="0" smtClean="0">
                <a:solidFill>
                  <a:schemeClr val="bg1"/>
                </a:solidFill>
              </a:rPr>
              <a:t>XXX4</a:t>
            </a:r>
            <a:r>
              <a:rPr lang="en-GB" dirty="0">
                <a:solidFill>
                  <a:schemeClr val="bg1"/>
                </a:solidFill>
              </a:rPr>
              <a:t>….)  </a:t>
            </a:r>
          </a:p>
          <a:p>
            <a:r>
              <a:rPr lang="en-GB" dirty="0">
                <a:solidFill>
                  <a:schemeClr val="bg1"/>
                </a:solidFill>
              </a:rPr>
              <a:t> </a:t>
            </a:r>
          </a:p>
          <a:p>
            <a:r>
              <a:rPr lang="en-GB" dirty="0">
                <a:solidFill>
                  <a:schemeClr val="bg1"/>
                </a:solidFill>
              </a:rPr>
              <a:t>Link: </a:t>
            </a:r>
            <a:r>
              <a:rPr lang="en-GB" dirty="0">
                <a:solidFill>
                  <a:schemeClr val="bg1"/>
                </a:solidFill>
                <a:hlinkClick r:id="rId3"/>
              </a:rPr>
              <a:t>https://secure.phc.ox.ac.uk/sentry/login</a:t>
            </a:r>
            <a:r>
              <a:rPr lang="en-GB" dirty="0">
                <a:solidFill>
                  <a:schemeClr val="bg1"/>
                </a:solidFill>
              </a:rPr>
              <a:t> </a:t>
            </a:r>
            <a:endParaRPr lang="en-GB" dirty="0" smtClean="0">
              <a:solidFill>
                <a:schemeClr val="bg1"/>
              </a:solidFill>
            </a:endParaRPr>
          </a:p>
          <a:p>
            <a:endParaRPr lang="en-GB" dirty="0">
              <a:solidFill>
                <a:schemeClr val="bg1"/>
              </a:solidFill>
            </a:endParaRPr>
          </a:p>
          <a:p>
            <a:r>
              <a:rPr lang="en-GB" dirty="0" smtClean="0">
                <a:solidFill>
                  <a:schemeClr val="bg1"/>
                </a:solidFill>
              </a:rPr>
              <a:t>Please note that the email to request an eligibility review will contain the link to the correct site, and if you do not have a login you will be provided with one at the same time. </a:t>
            </a:r>
            <a:endParaRPr lang="en-GB" dirty="0">
              <a:solidFill>
                <a:schemeClr val="bg1"/>
              </a:solidFill>
            </a:endParaRPr>
          </a:p>
          <a:p>
            <a:r>
              <a:rPr lang="en-GB" dirty="0">
                <a:solidFill>
                  <a:schemeClr val="bg1"/>
                </a:solidFill>
              </a:rPr>
              <a:t> </a:t>
            </a:r>
          </a:p>
        </p:txBody>
      </p:sp>
      <p:sp>
        <p:nvSpPr>
          <p:cNvPr id="3" name="TextBox 2"/>
          <p:cNvSpPr txBox="1"/>
          <p:nvPr/>
        </p:nvSpPr>
        <p:spPr>
          <a:xfrm>
            <a:off x="3182856" y="1002323"/>
            <a:ext cx="5159537" cy="461665"/>
          </a:xfrm>
          <a:prstGeom prst="rect">
            <a:avLst/>
          </a:prstGeom>
          <a:noFill/>
        </p:spPr>
        <p:txBody>
          <a:bodyPr wrap="square" rtlCol="0">
            <a:spAutoFit/>
          </a:bodyPr>
          <a:lstStyle/>
          <a:p>
            <a:r>
              <a:rPr lang="en-GB" sz="2400" b="1" dirty="0" smtClean="0">
                <a:solidFill>
                  <a:schemeClr val="bg1"/>
                </a:solidFill>
              </a:rPr>
              <a:t>Sentry vs Sentry Secure Systems</a:t>
            </a:r>
            <a:endParaRPr lang="en-GB" sz="2400" b="1" dirty="0">
              <a:solidFill>
                <a:schemeClr val="bg1"/>
              </a:solidFill>
            </a:endParaRPr>
          </a:p>
        </p:txBody>
      </p:sp>
    </p:spTree>
    <p:extLst>
      <p:ext uri="{BB962C8B-B14F-4D97-AF65-F5344CB8AC3E}">
        <p14:creationId xmlns:p14="http://schemas.microsoft.com/office/powerpoint/2010/main" val="2644609240"/>
      </p:ext>
    </p:extLst>
  </p:cSld>
  <p:clrMapOvr>
    <a:masterClrMapping/>
  </p:clrMapOvr>
</p:sld>
</file>

<file path=ppt/theme/theme1.xml><?xml version="1.0" encoding="utf-8"?>
<a:theme xmlns:a="http://schemas.openxmlformats.org/drawingml/2006/main" name="Opening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pening slide alterna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TotalTime>
  <Words>651</Words>
  <Application>Microsoft Office PowerPoint</Application>
  <PresentationFormat>Custom</PresentationFormat>
  <Paragraphs>100</Paragraphs>
  <Slides>20</Slides>
  <Notes>1</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20</vt:i4>
      </vt:variant>
    </vt:vector>
  </HeadingPairs>
  <TitlesOfParts>
    <vt:vector size="28" baseType="lpstr">
      <vt:lpstr>Arial</vt:lpstr>
      <vt:lpstr>Calibri</vt:lpstr>
      <vt:lpstr>Times New Roman</vt:lpstr>
      <vt:lpstr>Wingdings</vt:lpstr>
      <vt:lpstr>Opening slide</vt:lpstr>
      <vt:lpstr>Opening slide alternative</vt:lpstr>
      <vt:lpstr>Text slide</vt:lpstr>
      <vt:lpstr>1_Text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UofO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Chinn</dc:creator>
  <cp:lastModifiedBy>Julie Allen</cp:lastModifiedBy>
  <cp:revision>186</cp:revision>
  <dcterms:created xsi:type="dcterms:W3CDTF">2014-03-20T14:30:16Z</dcterms:created>
  <dcterms:modified xsi:type="dcterms:W3CDTF">2021-03-25T16:49:26Z</dcterms:modified>
</cp:coreProperties>
</file>